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30"/>
  </p:notesMasterIdLst>
  <p:sldIdLst>
    <p:sldId id="257" r:id="rId2"/>
    <p:sldId id="258" r:id="rId3"/>
    <p:sldId id="261" r:id="rId4"/>
    <p:sldId id="259" r:id="rId5"/>
    <p:sldId id="260" r:id="rId6"/>
    <p:sldId id="262" r:id="rId7"/>
    <p:sldId id="263" r:id="rId8"/>
    <p:sldId id="264" r:id="rId9"/>
    <p:sldId id="265" r:id="rId10"/>
    <p:sldId id="266" r:id="rId11"/>
    <p:sldId id="267" r:id="rId12"/>
    <p:sldId id="268" r:id="rId13"/>
    <p:sldId id="269" r:id="rId14"/>
    <p:sldId id="270" r:id="rId15"/>
    <p:sldId id="271" r:id="rId16"/>
    <p:sldId id="272" r:id="rId17"/>
    <p:sldId id="281" r:id="rId18"/>
    <p:sldId id="282" r:id="rId19"/>
    <p:sldId id="273" r:id="rId20"/>
    <p:sldId id="274" r:id="rId21"/>
    <p:sldId id="275" r:id="rId22"/>
    <p:sldId id="276" r:id="rId23"/>
    <p:sldId id="277" r:id="rId24"/>
    <p:sldId id="278" r:id="rId25"/>
    <p:sldId id="283" r:id="rId26"/>
    <p:sldId id="280" r:id="rId27"/>
    <p:sldId id="279" r:id="rId28"/>
    <p:sldId id="284"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090" userDrawn="1">
          <p15:clr>
            <a:srgbClr val="A4A3A4"/>
          </p15:clr>
        </p15:guide>
        <p15:guide id="2" pos="30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AE3F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6CC8688-6FFE-4648-9F5F-E8722247AF80}" v="215" dt="2022-11-17T03:19:52.883"/>
    <p1510:client id="{A12A4239-78A0-4FA5-85D1-6C4A804DBBC4}" v="2" dt="2022-11-17T03:10:15.013"/>
    <p1510:client id="{CCC9178D-AF19-430B-A409-726284AF16C8}" v="1031" dt="2022-11-17T05:44:53.981"/>
    <p1510:client id="{DDACF574-588D-4822-B3A7-7407999817AD}" v="2697" dt="2022-11-17T03:59:52.415"/>
    <p1510:client id="{F1F3673B-9D6A-4918-8D51-E23A69319663}" v="1355" dt="2022-11-17T05:45:48.575"/>
  </p1510:revLst>
</p1510:revInfo>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howGuides="1">
      <p:cViewPr varScale="1">
        <p:scale>
          <a:sx n="82" d="100"/>
          <a:sy n="82" d="100"/>
        </p:scale>
        <p:origin x="864" y="84"/>
      </p:cViewPr>
      <p:guideLst>
        <p:guide orient="horz" pos="3090"/>
        <p:guide pos="302"/>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microsoft.com/office/2015/10/relationships/revisionInfo" Target="revisionInfo.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CF137F7-20D9-4311-8CE4-C353C673E26F}" type="datetimeFigureOut">
              <a:rPr lang="en-IN" smtClean="0"/>
              <a:t>16-11-2022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579BE75-C253-4BDF-A404-626B18F7D5AF}" type="slidenum">
              <a:rPr lang="en-IN" smtClean="0"/>
              <a:t>‹#›</a:t>
            </a:fld>
            <a:endParaRPr lang="en-IN"/>
          </a:p>
        </p:txBody>
      </p:sp>
    </p:spTree>
    <p:extLst>
      <p:ext uri="{BB962C8B-B14F-4D97-AF65-F5344CB8AC3E}">
        <p14:creationId xmlns:p14="http://schemas.microsoft.com/office/powerpoint/2010/main" val="42663970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5D7507-166C-97B2-D34D-2C244F7BB6C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AE216D24-9099-D692-854F-BEBA302EB60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390D6F06-7AEB-3CE4-5206-3973640DB0E5}"/>
              </a:ext>
            </a:extLst>
          </p:cNvPr>
          <p:cNvSpPr>
            <a:spLocks noGrp="1"/>
          </p:cNvSpPr>
          <p:nvPr>
            <p:ph type="dt" sz="half" idx="10"/>
          </p:nvPr>
        </p:nvSpPr>
        <p:spPr/>
        <p:txBody>
          <a:bodyPr/>
          <a:lstStyle/>
          <a:p>
            <a:fld id="{26D34330-934B-480E-8EAA-732807F10448}" type="datetime1">
              <a:rPr lang="en-IN" smtClean="0"/>
              <a:t>16-11-2022</a:t>
            </a:fld>
            <a:endParaRPr lang="en-IN"/>
          </a:p>
        </p:txBody>
      </p:sp>
      <p:sp>
        <p:nvSpPr>
          <p:cNvPr id="5" name="Footer Placeholder 4">
            <a:extLst>
              <a:ext uri="{FF2B5EF4-FFF2-40B4-BE49-F238E27FC236}">
                <a16:creationId xmlns:a16="http://schemas.microsoft.com/office/drawing/2014/main" id="{896D8AB1-B2E6-4DD1-A0A9-08FE6D98A5C1}"/>
              </a:ext>
            </a:extLst>
          </p:cNvPr>
          <p:cNvSpPr>
            <a:spLocks noGrp="1"/>
          </p:cNvSpPr>
          <p:nvPr>
            <p:ph type="ftr" sz="quarter" idx="11"/>
          </p:nvPr>
        </p:nvSpPr>
        <p:spPr/>
        <p:txBody>
          <a:bodyPr/>
          <a:lstStyle/>
          <a:p>
            <a:r>
              <a:rPr lang="en-US"/>
              <a:t>GO POKES | Mini Project Submission</a:t>
            </a:r>
            <a:endParaRPr lang="en-IN"/>
          </a:p>
        </p:txBody>
      </p:sp>
      <p:sp>
        <p:nvSpPr>
          <p:cNvPr id="6" name="Slide Number Placeholder 5">
            <a:extLst>
              <a:ext uri="{FF2B5EF4-FFF2-40B4-BE49-F238E27FC236}">
                <a16:creationId xmlns:a16="http://schemas.microsoft.com/office/drawing/2014/main" id="{DEC088EE-05EB-FA06-2275-BAA40757164F}"/>
              </a:ext>
            </a:extLst>
          </p:cNvPr>
          <p:cNvSpPr>
            <a:spLocks noGrp="1"/>
          </p:cNvSpPr>
          <p:nvPr>
            <p:ph type="sldNum" sz="quarter" idx="12"/>
          </p:nvPr>
        </p:nvSpPr>
        <p:spPr/>
        <p:txBody>
          <a:bodyPr/>
          <a:lstStyle/>
          <a:p>
            <a:fld id="{28E0824F-1600-439F-8CC0-22DB03F2A189}" type="slidenum">
              <a:rPr lang="en-IN" smtClean="0"/>
              <a:t>‹#›</a:t>
            </a:fld>
            <a:endParaRPr lang="en-IN"/>
          </a:p>
        </p:txBody>
      </p:sp>
    </p:spTree>
    <p:extLst>
      <p:ext uri="{BB962C8B-B14F-4D97-AF65-F5344CB8AC3E}">
        <p14:creationId xmlns:p14="http://schemas.microsoft.com/office/powerpoint/2010/main" val="20867969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75802-913A-ABC3-C438-0B0EBBAA2B74}"/>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CB82A1BD-6E0B-D3BF-886F-75667A9893D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CB8D3A9-E298-964A-E9D9-4219113882BC}"/>
              </a:ext>
            </a:extLst>
          </p:cNvPr>
          <p:cNvSpPr>
            <a:spLocks noGrp="1"/>
          </p:cNvSpPr>
          <p:nvPr>
            <p:ph type="dt" sz="half" idx="10"/>
          </p:nvPr>
        </p:nvSpPr>
        <p:spPr/>
        <p:txBody>
          <a:bodyPr/>
          <a:lstStyle/>
          <a:p>
            <a:fld id="{D2DD1CED-5651-4391-BEAC-B25D22EDBC3C}" type="datetime1">
              <a:rPr lang="en-IN" smtClean="0"/>
              <a:t>16-11-2022</a:t>
            </a:fld>
            <a:endParaRPr lang="en-IN"/>
          </a:p>
        </p:txBody>
      </p:sp>
      <p:sp>
        <p:nvSpPr>
          <p:cNvPr id="5" name="Footer Placeholder 4">
            <a:extLst>
              <a:ext uri="{FF2B5EF4-FFF2-40B4-BE49-F238E27FC236}">
                <a16:creationId xmlns:a16="http://schemas.microsoft.com/office/drawing/2014/main" id="{0449F678-CA1C-3F77-4176-71C23FCA8B45}"/>
              </a:ext>
            </a:extLst>
          </p:cNvPr>
          <p:cNvSpPr>
            <a:spLocks noGrp="1"/>
          </p:cNvSpPr>
          <p:nvPr>
            <p:ph type="ftr" sz="quarter" idx="11"/>
          </p:nvPr>
        </p:nvSpPr>
        <p:spPr/>
        <p:txBody>
          <a:bodyPr/>
          <a:lstStyle/>
          <a:p>
            <a:r>
              <a:rPr lang="en-US"/>
              <a:t>GO POKES | Mini Project Submission</a:t>
            </a:r>
            <a:endParaRPr lang="en-IN"/>
          </a:p>
        </p:txBody>
      </p:sp>
      <p:sp>
        <p:nvSpPr>
          <p:cNvPr id="6" name="Slide Number Placeholder 5">
            <a:extLst>
              <a:ext uri="{FF2B5EF4-FFF2-40B4-BE49-F238E27FC236}">
                <a16:creationId xmlns:a16="http://schemas.microsoft.com/office/drawing/2014/main" id="{2EFE29AC-C432-D5F2-FDD4-70BE7B5F59C6}"/>
              </a:ext>
            </a:extLst>
          </p:cNvPr>
          <p:cNvSpPr>
            <a:spLocks noGrp="1"/>
          </p:cNvSpPr>
          <p:nvPr>
            <p:ph type="sldNum" sz="quarter" idx="12"/>
          </p:nvPr>
        </p:nvSpPr>
        <p:spPr/>
        <p:txBody>
          <a:bodyPr/>
          <a:lstStyle/>
          <a:p>
            <a:fld id="{28E0824F-1600-439F-8CC0-22DB03F2A189}" type="slidenum">
              <a:rPr lang="en-IN" smtClean="0"/>
              <a:t>‹#›</a:t>
            </a:fld>
            <a:endParaRPr lang="en-IN"/>
          </a:p>
        </p:txBody>
      </p:sp>
    </p:spTree>
    <p:extLst>
      <p:ext uri="{BB962C8B-B14F-4D97-AF65-F5344CB8AC3E}">
        <p14:creationId xmlns:p14="http://schemas.microsoft.com/office/powerpoint/2010/main" val="10581448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1C8AEA6-0E9D-D590-FB3B-7E2597A1C8B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F11E7D84-C1F3-C7FB-9FF1-E6FECAE70F4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4434B8F-7211-C745-E526-622CF7B2864D}"/>
              </a:ext>
            </a:extLst>
          </p:cNvPr>
          <p:cNvSpPr>
            <a:spLocks noGrp="1"/>
          </p:cNvSpPr>
          <p:nvPr>
            <p:ph type="dt" sz="half" idx="10"/>
          </p:nvPr>
        </p:nvSpPr>
        <p:spPr/>
        <p:txBody>
          <a:bodyPr/>
          <a:lstStyle/>
          <a:p>
            <a:fld id="{69C72225-516D-4C82-9469-1A7A7E0D80B6}" type="datetime1">
              <a:rPr lang="en-IN" smtClean="0"/>
              <a:t>16-11-2022</a:t>
            </a:fld>
            <a:endParaRPr lang="en-IN"/>
          </a:p>
        </p:txBody>
      </p:sp>
      <p:sp>
        <p:nvSpPr>
          <p:cNvPr id="5" name="Footer Placeholder 4">
            <a:extLst>
              <a:ext uri="{FF2B5EF4-FFF2-40B4-BE49-F238E27FC236}">
                <a16:creationId xmlns:a16="http://schemas.microsoft.com/office/drawing/2014/main" id="{B0BC51CD-9CA0-1ECE-A68A-10B48C71E014}"/>
              </a:ext>
            </a:extLst>
          </p:cNvPr>
          <p:cNvSpPr>
            <a:spLocks noGrp="1"/>
          </p:cNvSpPr>
          <p:nvPr>
            <p:ph type="ftr" sz="quarter" idx="11"/>
          </p:nvPr>
        </p:nvSpPr>
        <p:spPr/>
        <p:txBody>
          <a:bodyPr/>
          <a:lstStyle/>
          <a:p>
            <a:r>
              <a:rPr lang="en-US"/>
              <a:t>GO POKES | Mini Project Submission</a:t>
            </a:r>
            <a:endParaRPr lang="en-IN"/>
          </a:p>
        </p:txBody>
      </p:sp>
      <p:sp>
        <p:nvSpPr>
          <p:cNvPr id="6" name="Slide Number Placeholder 5">
            <a:extLst>
              <a:ext uri="{FF2B5EF4-FFF2-40B4-BE49-F238E27FC236}">
                <a16:creationId xmlns:a16="http://schemas.microsoft.com/office/drawing/2014/main" id="{8A838447-8EB1-3CA7-633E-80EC7467C2FF}"/>
              </a:ext>
            </a:extLst>
          </p:cNvPr>
          <p:cNvSpPr>
            <a:spLocks noGrp="1"/>
          </p:cNvSpPr>
          <p:nvPr>
            <p:ph type="sldNum" sz="quarter" idx="12"/>
          </p:nvPr>
        </p:nvSpPr>
        <p:spPr/>
        <p:txBody>
          <a:bodyPr/>
          <a:lstStyle/>
          <a:p>
            <a:fld id="{28E0824F-1600-439F-8CC0-22DB03F2A189}" type="slidenum">
              <a:rPr lang="en-IN" smtClean="0"/>
              <a:t>‹#›</a:t>
            </a:fld>
            <a:endParaRPr lang="en-IN"/>
          </a:p>
        </p:txBody>
      </p:sp>
    </p:spTree>
    <p:extLst>
      <p:ext uri="{BB962C8B-B14F-4D97-AF65-F5344CB8AC3E}">
        <p14:creationId xmlns:p14="http://schemas.microsoft.com/office/powerpoint/2010/main" val="40514005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9BDA2C-8498-D34F-0E40-16112136F6C5}"/>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B27C6F8B-4686-CB37-608C-3D4358C2518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39830D7-C9B6-C9EA-C874-2FF8DA2560F4}"/>
              </a:ext>
            </a:extLst>
          </p:cNvPr>
          <p:cNvSpPr>
            <a:spLocks noGrp="1"/>
          </p:cNvSpPr>
          <p:nvPr>
            <p:ph type="dt" sz="half" idx="10"/>
          </p:nvPr>
        </p:nvSpPr>
        <p:spPr/>
        <p:txBody>
          <a:bodyPr/>
          <a:lstStyle/>
          <a:p>
            <a:fld id="{4B52C657-86B5-4D87-A557-A3A1CB5C7CCF}" type="datetime1">
              <a:rPr lang="en-IN" smtClean="0"/>
              <a:t>16-11-2022</a:t>
            </a:fld>
            <a:endParaRPr lang="en-IN"/>
          </a:p>
        </p:txBody>
      </p:sp>
      <p:sp>
        <p:nvSpPr>
          <p:cNvPr id="5" name="Footer Placeholder 4">
            <a:extLst>
              <a:ext uri="{FF2B5EF4-FFF2-40B4-BE49-F238E27FC236}">
                <a16:creationId xmlns:a16="http://schemas.microsoft.com/office/drawing/2014/main" id="{6EFCE84F-F3E5-FA62-4D26-5A866C9A0C7D}"/>
              </a:ext>
            </a:extLst>
          </p:cNvPr>
          <p:cNvSpPr>
            <a:spLocks noGrp="1"/>
          </p:cNvSpPr>
          <p:nvPr>
            <p:ph type="ftr" sz="quarter" idx="11"/>
          </p:nvPr>
        </p:nvSpPr>
        <p:spPr/>
        <p:txBody>
          <a:bodyPr/>
          <a:lstStyle/>
          <a:p>
            <a:r>
              <a:rPr lang="en-US"/>
              <a:t>GO POKES | Mini Project Submission</a:t>
            </a:r>
            <a:endParaRPr lang="en-IN"/>
          </a:p>
        </p:txBody>
      </p:sp>
      <p:sp>
        <p:nvSpPr>
          <p:cNvPr id="6" name="Slide Number Placeholder 5">
            <a:extLst>
              <a:ext uri="{FF2B5EF4-FFF2-40B4-BE49-F238E27FC236}">
                <a16:creationId xmlns:a16="http://schemas.microsoft.com/office/drawing/2014/main" id="{4FEFC5DE-B899-B237-C770-C88ED5DEF562}"/>
              </a:ext>
            </a:extLst>
          </p:cNvPr>
          <p:cNvSpPr>
            <a:spLocks noGrp="1"/>
          </p:cNvSpPr>
          <p:nvPr>
            <p:ph type="sldNum" sz="quarter" idx="12"/>
          </p:nvPr>
        </p:nvSpPr>
        <p:spPr/>
        <p:txBody>
          <a:bodyPr/>
          <a:lstStyle/>
          <a:p>
            <a:fld id="{28E0824F-1600-439F-8CC0-22DB03F2A189}" type="slidenum">
              <a:rPr lang="en-IN" smtClean="0"/>
              <a:t>‹#›</a:t>
            </a:fld>
            <a:endParaRPr lang="en-IN"/>
          </a:p>
        </p:txBody>
      </p:sp>
    </p:spTree>
    <p:extLst>
      <p:ext uri="{BB962C8B-B14F-4D97-AF65-F5344CB8AC3E}">
        <p14:creationId xmlns:p14="http://schemas.microsoft.com/office/powerpoint/2010/main" val="20403606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15650-9EAB-4CCC-00BE-4F7682DB74B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40080232-8423-69C0-E87A-9D91A429C00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902AA8D-93A2-2A7B-AAB3-FCD685645548}"/>
              </a:ext>
            </a:extLst>
          </p:cNvPr>
          <p:cNvSpPr>
            <a:spLocks noGrp="1"/>
          </p:cNvSpPr>
          <p:nvPr>
            <p:ph type="dt" sz="half" idx="10"/>
          </p:nvPr>
        </p:nvSpPr>
        <p:spPr/>
        <p:txBody>
          <a:bodyPr/>
          <a:lstStyle/>
          <a:p>
            <a:fld id="{043C5A95-79E6-4151-974F-AA0CC92E141B}" type="datetime1">
              <a:rPr lang="en-IN" smtClean="0"/>
              <a:t>16-11-2022</a:t>
            </a:fld>
            <a:endParaRPr lang="en-IN"/>
          </a:p>
        </p:txBody>
      </p:sp>
      <p:sp>
        <p:nvSpPr>
          <p:cNvPr id="5" name="Footer Placeholder 4">
            <a:extLst>
              <a:ext uri="{FF2B5EF4-FFF2-40B4-BE49-F238E27FC236}">
                <a16:creationId xmlns:a16="http://schemas.microsoft.com/office/drawing/2014/main" id="{02C65616-388E-8933-569E-4F7763E623E0}"/>
              </a:ext>
            </a:extLst>
          </p:cNvPr>
          <p:cNvSpPr>
            <a:spLocks noGrp="1"/>
          </p:cNvSpPr>
          <p:nvPr>
            <p:ph type="ftr" sz="quarter" idx="11"/>
          </p:nvPr>
        </p:nvSpPr>
        <p:spPr/>
        <p:txBody>
          <a:bodyPr/>
          <a:lstStyle/>
          <a:p>
            <a:r>
              <a:rPr lang="en-US"/>
              <a:t>GO POKES | Mini Project Submission</a:t>
            </a:r>
            <a:endParaRPr lang="en-IN"/>
          </a:p>
        </p:txBody>
      </p:sp>
      <p:sp>
        <p:nvSpPr>
          <p:cNvPr id="6" name="Slide Number Placeholder 5">
            <a:extLst>
              <a:ext uri="{FF2B5EF4-FFF2-40B4-BE49-F238E27FC236}">
                <a16:creationId xmlns:a16="http://schemas.microsoft.com/office/drawing/2014/main" id="{3DC24340-5A5D-F2B6-A7C5-9A3280193B49}"/>
              </a:ext>
            </a:extLst>
          </p:cNvPr>
          <p:cNvSpPr>
            <a:spLocks noGrp="1"/>
          </p:cNvSpPr>
          <p:nvPr>
            <p:ph type="sldNum" sz="quarter" idx="12"/>
          </p:nvPr>
        </p:nvSpPr>
        <p:spPr/>
        <p:txBody>
          <a:bodyPr/>
          <a:lstStyle/>
          <a:p>
            <a:fld id="{28E0824F-1600-439F-8CC0-22DB03F2A189}" type="slidenum">
              <a:rPr lang="en-IN" smtClean="0"/>
              <a:t>‹#›</a:t>
            </a:fld>
            <a:endParaRPr lang="en-IN"/>
          </a:p>
        </p:txBody>
      </p:sp>
    </p:spTree>
    <p:extLst>
      <p:ext uri="{BB962C8B-B14F-4D97-AF65-F5344CB8AC3E}">
        <p14:creationId xmlns:p14="http://schemas.microsoft.com/office/powerpoint/2010/main" val="6299902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BC69F-A51B-983D-1969-BFB260ABDE74}"/>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81771B18-1015-DC49-BF2D-52C0DA91563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C9FC7B5F-2F22-8889-CACD-2C0640219CF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6FE6D2DD-9399-8BFC-1679-8A50F3CDEC25}"/>
              </a:ext>
            </a:extLst>
          </p:cNvPr>
          <p:cNvSpPr>
            <a:spLocks noGrp="1"/>
          </p:cNvSpPr>
          <p:nvPr>
            <p:ph type="dt" sz="half" idx="10"/>
          </p:nvPr>
        </p:nvSpPr>
        <p:spPr/>
        <p:txBody>
          <a:bodyPr/>
          <a:lstStyle/>
          <a:p>
            <a:fld id="{2BB8C0ED-5ACC-4A75-92E3-5D0893064096}" type="datetime1">
              <a:rPr lang="en-IN" smtClean="0"/>
              <a:t>16-11-2022</a:t>
            </a:fld>
            <a:endParaRPr lang="en-IN"/>
          </a:p>
        </p:txBody>
      </p:sp>
      <p:sp>
        <p:nvSpPr>
          <p:cNvPr id="6" name="Footer Placeholder 5">
            <a:extLst>
              <a:ext uri="{FF2B5EF4-FFF2-40B4-BE49-F238E27FC236}">
                <a16:creationId xmlns:a16="http://schemas.microsoft.com/office/drawing/2014/main" id="{28F5961E-37B0-F526-40B5-2B153E08E2DA}"/>
              </a:ext>
            </a:extLst>
          </p:cNvPr>
          <p:cNvSpPr>
            <a:spLocks noGrp="1"/>
          </p:cNvSpPr>
          <p:nvPr>
            <p:ph type="ftr" sz="quarter" idx="11"/>
          </p:nvPr>
        </p:nvSpPr>
        <p:spPr/>
        <p:txBody>
          <a:bodyPr/>
          <a:lstStyle/>
          <a:p>
            <a:r>
              <a:rPr lang="en-US"/>
              <a:t>GO POKES | Mini Project Submission</a:t>
            </a:r>
            <a:endParaRPr lang="en-IN"/>
          </a:p>
        </p:txBody>
      </p:sp>
      <p:sp>
        <p:nvSpPr>
          <p:cNvPr id="7" name="Slide Number Placeholder 6">
            <a:extLst>
              <a:ext uri="{FF2B5EF4-FFF2-40B4-BE49-F238E27FC236}">
                <a16:creationId xmlns:a16="http://schemas.microsoft.com/office/drawing/2014/main" id="{51EC9542-3345-C5E4-2951-903105ECAA26}"/>
              </a:ext>
            </a:extLst>
          </p:cNvPr>
          <p:cNvSpPr>
            <a:spLocks noGrp="1"/>
          </p:cNvSpPr>
          <p:nvPr>
            <p:ph type="sldNum" sz="quarter" idx="12"/>
          </p:nvPr>
        </p:nvSpPr>
        <p:spPr/>
        <p:txBody>
          <a:bodyPr/>
          <a:lstStyle/>
          <a:p>
            <a:fld id="{28E0824F-1600-439F-8CC0-22DB03F2A189}" type="slidenum">
              <a:rPr lang="en-IN" smtClean="0"/>
              <a:t>‹#›</a:t>
            </a:fld>
            <a:endParaRPr lang="en-IN"/>
          </a:p>
        </p:txBody>
      </p:sp>
    </p:spTree>
    <p:extLst>
      <p:ext uri="{BB962C8B-B14F-4D97-AF65-F5344CB8AC3E}">
        <p14:creationId xmlns:p14="http://schemas.microsoft.com/office/powerpoint/2010/main" val="37725976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1DADBB-DE49-0097-45CD-62D87E30527A}"/>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2788101C-F148-BAAC-7A32-B50EC81EE4F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5526A25-FFF1-3F5F-195F-B9A9592C9B5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C282E598-2981-77FB-75B7-954ADA2C05C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FEEF2D6-6F4A-CC64-DBC2-6EDF5A986B7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57E46041-94A0-8904-F8FA-6E62F4798956}"/>
              </a:ext>
            </a:extLst>
          </p:cNvPr>
          <p:cNvSpPr>
            <a:spLocks noGrp="1"/>
          </p:cNvSpPr>
          <p:nvPr>
            <p:ph type="dt" sz="half" idx="10"/>
          </p:nvPr>
        </p:nvSpPr>
        <p:spPr/>
        <p:txBody>
          <a:bodyPr/>
          <a:lstStyle/>
          <a:p>
            <a:fld id="{FAE5DD4A-4BCF-4CF5-95E7-F1F981DF8CC4}" type="datetime1">
              <a:rPr lang="en-IN" smtClean="0"/>
              <a:t>16-11-2022</a:t>
            </a:fld>
            <a:endParaRPr lang="en-IN"/>
          </a:p>
        </p:txBody>
      </p:sp>
      <p:sp>
        <p:nvSpPr>
          <p:cNvPr id="8" name="Footer Placeholder 7">
            <a:extLst>
              <a:ext uri="{FF2B5EF4-FFF2-40B4-BE49-F238E27FC236}">
                <a16:creationId xmlns:a16="http://schemas.microsoft.com/office/drawing/2014/main" id="{9174BDE4-4831-FF04-14F6-BA99F569069D}"/>
              </a:ext>
            </a:extLst>
          </p:cNvPr>
          <p:cNvSpPr>
            <a:spLocks noGrp="1"/>
          </p:cNvSpPr>
          <p:nvPr>
            <p:ph type="ftr" sz="quarter" idx="11"/>
          </p:nvPr>
        </p:nvSpPr>
        <p:spPr/>
        <p:txBody>
          <a:bodyPr/>
          <a:lstStyle/>
          <a:p>
            <a:r>
              <a:rPr lang="en-US"/>
              <a:t>GO POKES | Mini Project Submission</a:t>
            </a:r>
            <a:endParaRPr lang="en-IN"/>
          </a:p>
        </p:txBody>
      </p:sp>
      <p:sp>
        <p:nvSpPr>
          <p:cNvPr id="9" name="Slide Number Placeholder 8">
            <a:extLst>
              <a:ext uri="{FF2B5EF4-FFF2-40B4-BE49-F238E27FC236}">
                <a16:creationId xmlns:a16="http://schemas.microsoft.com/office/drawing/2014/main" id="{626F902E-FEFC-E865-FD5B-A3AEF23DF22C}"/>
              </a:ext>
            </a:extLst>
          </p:cNvPr>
          <p:cNvSpPr>
            <a:spLocks noGrp="1"/>
          </p:cNvSpPr>
          <p:nvPr>
            <p:ph type="sldNum" sz="quarter" idx="12"/>
          </p:nvPr>
        </p:nvSpPr>
        <p:spPr/>
        <p:txBody>
          <a:bodyPr/>
          <a:lstStyle/>
          <a:p>
            <a:fld id="{28E0824F-1600-439F-8CC0-22DB03F2A189}" type="slidenum">
              <a:rPr lang="en-IN" smtClean="0"/>
              <a:t>‹#›</a:t>
            </a:fld>
            <a:endParaRPr lang="en-IN"/>
          </a:p>
        </p:txBody>
      </p:sp>
    </p:spTree>
    <p:extLst>
      <p:ext uri="{BB962C8B-B14F-4D97-AF65-F5344CB8AC3E}">
        <p14:creationId xmlns:p14="http://schemas.microsoft.com/office/powerpoint/2010/main" val="3353017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AD6CD1-0B5E-1D0D-2CA6-082671DD2920}"/>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CE3CBCFB-FED7-1434-EDEB-79CF6777897C}"/>
              </a:ext>
            </a:extLst>
          </p:cNvPr>
          <p:cNvSpPr>
            <a:spLocks noGrp="1"/>
          </p:cNvSpPr>
          <p:nvPr>
            <p:ph type="dt" sz="half" idx="10"/>
          </p:nvPr>
        </p:nvSpPr>
        <p:spPr/>
        <p:txBody>
          <a:bodyPr/>
          <a:lstStyle/>
          <a:p>
            <a:fld id="{AC0DEF53-EF3A-43E0-A93D-C68B33C9EE61}" type="datetime1">
              <a:rPr lang="en-IN" smtClean="0"/>
              <a:t>16-11-2022</a:t>
            </a:fld>
            <a:endParaRPr lang="en-IN"/>
          </a:p>
        </p:txBody>
      </p:sp>
      <p:sp>
        <p:nvSpPr>
          <p:cNvPr id="4" name="Footer Placeholder 3">
            <a:extLst>
              <a:ext uri="{FF2B5EF4-FFF2-40B4-BE49-F238E27FC236}">
                <a16:creationId xmlns:a16="http://schemas.microsoft.com/office/drawing/2014/main" id="{EE5CCA2B-F97B-14BF-0512-9E46CF4FFB95}"/>
              </a:ext>
            </a:extLst>
          </p:cNvPr>
          <p:cNvSpPr>
            <a:spLocks noGrp="1"/>
          </p:cNvSpPr>
          <p:nvPr>
            <p:ph type="ftr" sz="quarter" idx="11"/>
          </p:nvPr>
        </p:nvSpPr>
        <p:spPr/>
        <p:txBody>
          <a:bodyPr/>
          <a:lstStyle/>
          <a:p>
            <a:r>
              <a:rPr lang="en-US"/>
              <a:t>GO POKES | Mini Project Submission</a:t>
            </a:r>
            <a:endParaRPr lang="en-IN"/>
          </a:p>
        </p:txBody>
      </p:sp>
      <p:sp>
        <p:nvSpPr>
          <p:cNvPr id="5" name="Slide Number Placeholder 4">
            <a:extLst>
              <a:ext uri="{FF2B5EF4-FFF2-40B4-BE49-F238E27FC236}">
                <a16:creationId xmlns:a16="http://schemas.microsoft.com/office/drawing/2014/main" id="{0D5B66D7-099D-4D6E-583E-8413026F423C}"/>
              </a:ext>
            </a:extLst>
          </p:cNvPr>
          <p:cNvSpPr>
            <a:spLocks noGrp="1"/>
          </p:cNvSpPr>
          <p:nvPr>
            <p:ph type="sldNum" sz="quarter" idx="12"/>
          </p:nvPr>
        </p:nvSpPr>
        <p:spPr/>
        <p:txBody>
          <a:bodyPr/>
          <a:lstStyle/>
          <a:p>
            <a:fld id="{28E0824F-1600-439F-8CC0-22DB03F2A189}" type="slidenum">
              <a:rPr lang="en-IN" smtClean="0"/>
              <a:t>‹#›</a:t>
            </a:fld>
            <a:endParaRPr lang="en-IN"/>
          </a:p>
        </p:txBody>
      </p:sp>
    </p:spTree>
    <p:extLst>
      <p:ext uri="{BB962C8B-B14F-4D97-AF65-F5344CB8AC3E}">
        <p14:creationId xmlns:p14="http://schemas.microsoft.com/office/powerpoint/2010/main" val="2784525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EF2D71F-6A8E-F0E1-9028-7C8891562EA1}"/>
              </a:ext>
            </a:extLst>
          </p:cNvPr>
          <p:cNvSpPr>
            <a:spLocks noGrp="1"/>
          </p:cNvSpPr>
          <p:nvPr>
            <p:ph type="dt" sz="half" idx="10"/>
          </p:nvPr>
        </p:nvSpPr>
        <p:spPr/>
        <p:txBody>
          <a:bodyPr/>
          <a:lstStyle/>
          <a:p>
            <a:fld id="{57E87FF3-74BA-4358-9364-CA1A894E1530}" type="datetime1">
              <a:rPr lang="en-IN" smtClean="0"/>
              <a:t>16-11-2022</a:t>
            </a:fld>
            <a:endParaRPr lang="en-IN"/>
          </a:p>
        </p:txBody>
      </p:sp>
      <p:sp>
        <p:nvSpPr>
          <p:cNvPr id="3" name="Footer Placeholder 2">
            <a:extLst>
              <a:ext uri="{FF2B5EF4-FFF2-40B4-BE49-F238E27FC236}">
                <a16:creationId xmlns:a16="http://schemas.microsoft.com/office/drawing/2014/main" id="{2A0A4B9C-2B0F-7B41-9D1C-0B30456384A1}"/>
              </a:ext>
            </a:extLst>
          </p:cNvPr>
          <p:cNvSpPr>
            <a:spLocks noGrp="1"/>
          </p:cNvSpPr>
          <p:nvPr>
            <p:ph type="ftr" sz="quarter" idx="11"/>
          </p:nvPr>
        </p:nvSpPr>
        <p:spPr/>
        <p:txBody>
          <a:bodyPr/>
          <a:lstStyle/>
          <a:p>
            <a:r>
              <a:rPr lang="en-US"/>
              <a:t>GO POKES | Mini Project Submission</a:t>
            </a:r>
            <a:endParaRPr lang="en-IN"/>
          </a:p>
        </p:txBody>
      </p:sp>
      <p:sp>
        <p:nvSpPr>
          <p:cNvPr id="4" name="Slide Number Placeholder 3">
            <a:extLst>
              <a:ext uri="{FF2B5EF4-FFF2-40B4-BE49-F238E27FC236}">
                <a16:creationId xmlns:a16="http://schemas.microsoft.com/office/drawing/2014/main" id="{0A077F6D-576D-47E0-644B-801E83B86F90}"/>
              </a:ext>
            </a:extLst>
          </p:cNvPr>
          <p:cNvSpPr>
            <a:spLocks noGrp="1"/>
          </p:cNvSpPr>
          <p:nvPr>
            <p:ph type="sldNum" sz="quarter" idx="12"/>
          </p:nvPr>
        </p:nvSpPr>
        <p:spPr/>
        <p:txBody>
          <a:bodyPr/>
          <a:lstStyle/>
          <a:p>
            <a:fld id="{28E0824F-1600-439F-8CC0-22DB03F2A189}" type="slidenum">
              <a:rPr lang="en-IN" smtClean="0"/>
              <a:t>‹#›</a:t>
            </a:fld>
            <a:endParaRPr lang="en-IN"/>
          </a:p>
        </p:txBody>
      </p:sp>
    </p:spTree>
    <p:extLst>
      <p:ext uri="{BB962C8B-B14F-4D97-AF65-F5344CB8AC3E}">
        <p14:creationId xmlns:p14="http://schemas.microsoft.com/office/powerpoint/2010/main" val="2351817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4FD812-D018-FCEC-68B2-6FB302E723C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009B5C20-902C-6F7F-ACFE-5C2783E8700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FC66EF3A-7CC1-4720-D24C-E7F6337801E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95A2939-43C6-BF10-8B96-D98843395488}"/>
              </a:ext>
            </a:extLst>
          </p:cNvPr>
          <p:cNvSpPr>
            <a:spLocks noGrp="1"/>
          </p:cNvSpPr>
          <p:nvPr>
            <p:ph type="dt" sz="half" idx="10"/>
          </p:nvPr>
        </p:nvSpPr>
        <p:spPr/>
        <p:txBody>
          <a:bodyPr/>
          <a:lstStyle/>
          <a:p>
            <a:fld id="{94832075-8262-4C2C-9C65-F9B3F933D546}" type="datetime1">
              <a:rPr lang="en-IN" smtClean="0"/>
              <a:t>16-11-2022</a:t>
            </a:fld>
            <a:endParaRPr lang="en-IN"/>
          </a:p>
        </p:txBody>
      </p:sp>
      <p:sp>
        <p:nvSpPr>
          <p:cNvPr id="6" name="Footer Placeholder 5">
            <a:extLst>
              <a:ext uri="{FF2B5EF4-FFF2-40B4-BE49-F238E27FC236}">
                <a16:creationId xmlns:a16="http://schemas.microsoft.com/office/drawing/2014/main" id="{D50380F9-7B38-D6D7-B1F8-917C6D61AE92}"/>
              </a:ext>
            </a:extLst>
          </p:cNvPr>
          <p:cNvSpPr>
            <a:spLocks noGrp="1"/>
          </p:cNvSpPr>
          <p:nvPr>
            <p:ph type="ftr" sz="quarter" idx="11"/>
          </p:nvPr>
        </p:nvSpPr>
        <p:spPr/>
        <p:txBody>
          <a:bodyPr/>
          <a:lstStyle/>
          <a:p>
            <a:r>
              <a:rPr lang="en-US"/>
              <a:t>GO POKES | Mini Project Submission</a:t>
            </a:r>
            <a:endParaRPr lang="en-IN"/>
          </a:p>
        </p:txBody>
      </p:sp>
      <p:sp>
        <p:nvSpPr>
          <p:cNvPr id="7" name="Slide Number Placeholder 6">
            <a:extLst>
              <a:ext uri="{FF2B5EF4-FFF2-40B4-BE49-F238E27FC236}">
                <a16:creationId xmlns:a16="http://schemas.microsoft.com/office/drawing/2014/main" id="{84E9EA83-025B-F644-EB1E-30CB417127EF}"/>
              </a:ext>
            </a:extLst>
          </p:cNvPr>
          <p:cNvSpPr>
            <a:spLocks noGrp="1"/>
          </p:cNvSpPr>
          <p:nvPr>
            <p:ph type="sldNum" sz="quarter" idx="12"/>
          </p:nvPr>
        </p:nvSpPr>
        <p:spPr/>
        <p:txBody>
          <a:bodyPr/>
          <a:lstStyle/>
          <a:p>
            <a:fld id="{28E0824F-1600-439F-8CC0-22DB03F2A189}" type="slidenum">
              <a:rPr lang="en-IN" smtClean="0"/>
              <a:t>‹#›</a:t>
            </a:fld>
            <a:endParaRPr lang="en-IN"/>
          </a:p>
        </p:txBody>
      </p:sp>
    </p:spTree>
    <p:extLst>
      <p:ext uri="{BB962C8B-B14F-4D97-AF65-F5344CB8AC3E}">
        <p14:creationId xmlns:p14="http://schemas.microsoft.com/office/powerpoint/2010/main" val="2489894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BF94F7-97B2-7CDB-53B0-005188EC965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FDD37AD6-8770-A67C-5650-58AE8B6BD81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DBD9E893-4316-4B49-EF55-C95FDD2D92B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212CC13-D48D-B127-16EC-2EC7A689B3F8}"/>
              </a:ext>
            </a:extLst>
          </p:cNvPr>
          <p:cNvSpPr>
            <a:spLocks noGrp="1"/>
          </p:cNvSpPr>
          <p:nvPr>
            <p:ph type="dt" sz="half" idx="10"/>
          </p:nvPr>
        </p:nvSpPr>
        <p:spPr/>
        <p:txBody>
          <a:bodyPr/>
          <a:lstStyle/>
          <a:p>
            <a:fld id="{CB636B03-CCD8-4C5A-A5CA-F2E68B114534}" type="datetime1">
              <a:rPr lang="en-IN" smtClean="0"/>
              <a:t>16-11-2022</a:t>
            </a:fld>
            <a:endParaRPr lang="en-IN"/>
          </a:p>
        </p:txBody>
      </p:sp>
      <p:sp>
        <p:nvSpPr>
          <p:cNvPr id="6" name="Footer Placeholder 5">
            <a:extLst>
              <a:ext uri="{FF2B5EF4-FFF2-40B4-BE49-F238E27FC236}">
                <a16:creationId xmlns:a16="http://schemas.microsoft.com/office/drawing/2014/main" id="{614B7B49-9474-E028-B6FC-8A6156CB4C76}"/>
              </a:ext>
            </a:extLst>
          </p:cNvPr>
          <p:cNvSpPr>
            <a:spLocks noGrp="1"/>
          </p:cNvSpPr>
          <p:nvPr>
            <p:ph type="ftr" sz="quarter" idx="11"/>
          </p:nvPr>
        </p:nvSpPr>
        <p:spPr/>
        <p:txBody>
          <a:bodyPr/>
          <a:lstStyle/>
          <a:p>
            <a:r>
              <a:rPr lang="en-US"/>
              <a:t>GO POKES | Mini Project Submission</a:t>
            </a:r>
            <a:endParaRPr lang="en-IN"/>
          </a:p>
        </p:txBody>
      </p:sp>
      <p:sp>
        <p:nvSpPr>
          <p:cNvPr id="7" name="Slide Number Placeholder 6">
            <a:extLst>
              <a:ext uri="{FF2B5EF4-FFF2-40B4-BE49-F238E27FC236}">
                <a16:creationId xmlns:a16="http://schemas.microsoft.com/office/drawing/2014/main" id="{0DD0CD82-3691-1C60-6A53-33320C5600E3}"/>
              </a:ext>
            </a:extLst>
          </p:cNvPr>
          <p:cNvSpPr>
            <a:spLocks noGrp="1"/>
          </p:cNvSpPr>
          <p:nvPr>
            <p:ph type="sldNum" sz="quarter" idx="12"/>
          </p:nvPr>
        </p:nvSpPr>
        <p:spPr/>
        <p:txBody>
          <a:bodyPr/>
          <a:lstStyle/>
          <a:p>
            <a:fld id="{28E0824F-1600-439F-8CC0-22DB03F2A189}" type="slidenum">
              <a:rPr lang="en-IN" smtClean="0"/>
              <a:t>‹#›</a:t>
            </a:fld>
            <a:endParaRPr lang="en-IN"/>
          </a:p>
        </p:txBody>
      </p:sp>
    </p:spTree>
    <p:extLst>
      <p:ext uri="{BB962C8B-B14F-4D97-AF65-F5344CB8AC3E}">
        <p14:creationId xmlns:p14="http://schemas.microsoft.com/office/powerpoint/2010/main" val="24894264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A80979F-5B61-75EB-2E08-8B3D37CA0DA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F5266E99-DB72-1953-33A8-5C7FEBBAE77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3CC5D53-EB9E-C1A3-C43F-749FF74E510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B28BE5B-6A78-4B97-B3E0-54733816F2EF}" type="datetime1">
              <a:rPr lang="en-IN" smtClean="0"/>
              <a:t>16-11-2022</a:t>
            </a:fld>
            <a:endParaRPr lang="en-IN"/>
          </a:p>
        </p:txBody>
      </p:sp>
      <p:sp>
        <p:nvSpPr>
          <p:cNvPr id="5" name="Footer Placeholder 4">
            <a:extLst>
              <a:ext uri="{FF2B5EF4-FFF2-40B4-BE49-F238E27FC236}">
                <a16:creationId xmlns:a16="http://schemas.microsoft.com/office/drawing/2014/main" id="{E5D8581F-1D49-F52E-09C5-272BC9E0376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GO POKES | Mini Project Submission</a:t>
            </a:r>
            <a:endParaRPr lang="en-IN"/>
          </a:p>
        </p:txBody>
      </p:sp>
      <p:sp>
        <p:nvSpPr>
          <p:cNvPr id="6" name="Slide Number Placeholder 5">
            <a:extLst>
              <a:ext uri="{FF2B5EF4-FFF2-40B4-BE49-F238E27FC236}">
                <a16:creationId xmlns:a16="http://schemas.microsoft.com/office/drawing/2014/main" id="{28BE6EC5-B477-B927-8399-AFB583FAC0A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8E0824F-1600-439F-8CC0-22DB03F2A189}" type="slidenum">
              <a:rPr lang="en-IN" smtClean="0"/>
              <a:t>‹#›</a:t>
            </a:fld>
            <a:endParaRPr lang="en-IN"/>
          </a:p>
        </p:txBody>
      </p:sp>
    </p:spTree>
    <p:extLst>
      <p:ext uri="{BB962C8B-B14F-4D97-AF65-F5344CB8AC3E}">
        <p14:creationId xmlns:p14="http://schemas.microsoft.com/office/powerpoint/2010/main" val="33100807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1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1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1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6.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7.png"/><Relationship Id="rId1" Type="http://schemas.openxmlformats.org/officeDocument/2006/relationships/slideLayout" Target="../slideLayouts/slideLayout7.xml"/><Relationship Id="rId4" Type="http://schemas.openxmlformats.org/officeDocument/2006/relationships/image" Target="../media/image48.pn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9.png"/><Relationship Id="rId1" Type="http://schemas.openxmlformats.org/officeDocument/2006/relationships/slideLayout" Target="../slideLayouts/slideLayout7.xml"/><Relationship Id="rId4" Type="http://schemas.openxmlformats.org/officeDocument/2006/relationships/image" Target="../media/image50.pn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1.png"/><Relationship Id="rId1" Type="http://schemas.openxmlformats.org/officeDocument/2006/relationships/slideLayout" Target="../slideLayouts/slideLayout7.xml"/><Relationship Id="rId5" Type="http://schemas.openxmlformats.org/officeDocument/2006/relationships/image" Target="../media/image53.png"/><Relationship Id="rId4" Type="http://schemas.openxmlformats.org/officeDocument/2006/relationships/image" Target="../media/image52.png"/></Relationships>
</file>

<file path=ppt/slides/_rels/slide2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56.png"/></Relationships>
</file>

<file path=ppt/slides/_rels/slide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0.png"/><Relationship Id="rId3" Type="http://schemas.openxmlformats.org/officeDocument/2006/relationships/image" Target="../media/image10.png"/><Relationship Id="rId7" Type="http://schemas.openxmlformats.org/officeDocument/2006/relationships/image" Target="../media/image14.png"/><Relationship Id="rId12" Type="http://schemas.openxmlformats.org/officeDocument/2006/relationships/image" Target="../media/image19.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3.png"/><Relationship Id="rId11" Type="http://schemas.openxmlformats.org/officeDocument/2006/relationships/image" Target="../media/image18.pn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2" name="Picture 4" descr="Fintechs and Non-banks Beware: CFPB to Utilize “Dormant Authority” to  Examine Fintechs and Other Non-bank Financial Services Companies |  Financial Services Perspectives">
            <a:extLst>
              <a:ext uri="{FF2B5EF4-FFF2-40B4-BE49-F238E27FC236}">
                <a16:creationId xmlns:a16="http://schemas.microsoft.com/office/drawing/2014/main" id="{A76F9C8A-37DF-1213-E3FA-054822A2919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579" r="1" b="1"/>
          <a:stretch/>
        </p:blipFill>
        <p:spPr bwMode="auto">
          <a:xfrm>
            <a:off x="0" y="771525"/>
            <a:ext cx="8189670" cy="5448300"/>
          </a:xfrm>
          <a:custGeom>
            <a:avLst/>
            <a:gdLst/>
            <a:ahLst/>
            <a:cxnLst/>
            <a:rect l="l" t="t" r="r" b="b"/>
            <a:pathLst>
              <a:path w="10655455" h="6858000">
                <a:moveTo>
                  <a:pt x="8526285" y="6283111"/>
                </a:moveTo>
                <a:cubicBezTo>
                  <a:pt x="8526285" y="6283111"/>
                  <a:pt x="8526285" y="6283111"/>
                  <a:pt x="10157124" y="6283111"/>
                </a:cubicBezTo>
                <a:cubicBezTo>
                  <a:pt x="10259271" y="6283111"/>
                  <a:pt x="10357896" y="6339261"/>
                  <a:pt x="10407209" y="6430504"/>
                </a:cubicBezTo>
                <a:cubicBezTo>
                  <a:pt x="10407209" y="6430504"/>
                  <a:pt x="10407209" y="6430504"/>
                  <a:pt x="10606716" y="6774068"/>
                </a:cubicBezTo>
                <a:lnTo>
                  <a:pt x="10655455" y="6858000"/>
                </a:lnTo>
                <a:lnTo>
                  <a:pt x="8025501" y="6858000"/>
                </a:lnTo>
                <a:lnTo>
                  <a:pt x="8129453" y="6678214"/>
                </a:lnTo>
                <a:cubicBezTo>
                  <a:pt x="8174148" y="6600912"/>
                  <a:pt x="8221824" y="6518457"/>
                  <a:pt x="8272677" y="6430504"/>
                </a:cubicBezTo>
                <a:cubicBezTo>
                  <a:pt x="8325512" y="6339261"/>
                  <a:pt x="8420615" y="6283111"/>
                  <a:pt x="8526285" y="6283111"/>
                </a:cubicBezTo>
                <a:close/>
                <a:moveTo>
                  <a:pt x="8508611" y="4776272"/>
                </a:moveTo>
                <a:cubicBezTo>
                  <a:pt x="8508611" y="4776272"/>
                  <a:pt x="8508611" y="4776272"/>
                  <a:pt x="9153763" y="4776272"/>
                </a:cubicBezTo>
                <a:cubicBezTo>
                  <a:pt x="9194173" y="4776272"/>
                  <a:pt x="9233188" y="4798484"/>
                  <a:pt x="9252696" y="4834580"/>
                </a:cubicBezTo>
                <a:cubicBezTo>
                  <a:pt x="9252696" y="4834580"/>
                  <a:pt x="9252696" y="4834580"/>
                  <a:pt x="9575969" y="5391278"/>
                </a:cubicBezTo>
                <a:cubicBezTo>
                  <a:pt x="9596871" y="5425985"/>
                  <a:pt x="9596871" y="5470409"/>
                  <a:pt x="9575969" y="5505116"/>
                </a:cubicBezTo>
                <a:cubicBezTo>
                  <a:pt x="9575969" y="5505116"/>
                  <a:pt x="9575969" y="5505116"/>
                  <a:pt x="9252696" y="6061815"/>
                </a:cubicBezTo>
                <a:cubicBezTo>
                  <a:pt x="9233188" y="6097909"/>
                  <a:pt x="9194173" y="6120122"/>
                  <a:pt x="9153763" y="6120122"/>
                </a:cubicBezTo>
                <a:cubicBezTo>
                  <a:pt x="9153763" y="6120122"/>
                  <a:pt x="9153763" y="6120122"/>
                  <a:pt x="8508611" y="6120122"/>
                </a:cubicBezTo>
                <a:cubicBezTo>
                  <a:pt x="8466808" y="6120122"/>
                  <a:pt x="8429186" y="6097909"/>
                  <a:pt x="8408284" y="6061815"/>
                </a:cubicBezTo>
                <a:cubicBezTo>
                  <a:pt x="8408284" y="6061815"/>
                  <a:pt x="8408284" y="6061815"/>
                  <a:pt x="8086404" y="5505116"/>
                </a:cubicBezTo>
                <a:cubicBezTo>
                  <a:pt x="8065503" y="5470409"/>
                  <a:pt x="8065503" y="5425985"/>
                  <a:pt x="8086404" y="5391278"/>
                </a:cubicBezTo>
                <a:cubicBezTo>
                  <a:pt x="8086404" y="5391278"/>
                  <a:pt x="8086404" y="5391278"/>
                  <a:pt x="8408284" y="4834580"/>
                </a:cubicBezTo>
                <a:cubicBezTo>
                  <a:pt x="8429186" y="4798484"/>
                  <a:pt x="8466808" y="4776272"/>
                  <a:pt x="8508611" y="4776272"/>
                </a:cubicBezTo>
                <a:close/>
                <a:moveTo>
                  <a:pt x="8438383" y="4182594"/>
                </a:moveTo>
                <a:cubicBezTo>
                  <a:pt x="8438383" y="4182594"/>
                  <a:pt x="8438383" y="4182594"/>
                  <a:pt x="8671249" y="4182594"/>
                </a:cubicBezTo>
                <a:cubicBezTo>
                  <a:pt x="8685834" y="4182594"/>
                  <a:pt x="8699916" y="4190612"/>
                  <a:pt x="8706958" y="4203640"/>
                </a:cubicBezTo>
                <a:cubicBezTo>
                  <a:pt x="8706958" y="4203640"/>
                  <a:pt x="8706958" y="4203640"/>
                  <a:pt x="8823642" y="4404579"/>
                </a:cubicBezTo>
                <a:cubicBezTo>
                  <a:pt x="8831187" y="4417106"/>
                  <a:pt x="8831187" y="4433141"/>
                  <a:pt x="8823642" y="4445668"/>
                </a:cubicBezTo>
                <a:cubicBezTo>
                  <a:pt x="8823642" y="4445668"/>
                  <a:pt x="8823642" y="4445668"/>
                  <a:pt x="8706958" y="4646606"/>
                </a:cubicBezTo>
                <a:cubicBezTo>
                  <a:pt x="8699916" y="4659635"/>
                  <a:pt x="8685834" y="4667652"/>
                  <a:pt x="8671249" y="4667652"/>
                </a:cubicBezTo>
                <a:cubicBezTo>
                  <a:pt x="8671249" y="4667652"/>
                  <a:pt x="8671249" y="4667652"/>
                  <a:pt x="8438383" y="4667652"/>
                </a:cubicBezTo>
                <a:cubicBezTo>
                  <a:pt x="8423295" y="4667652"/>
                  <a:pt x="8409715" y="4659635"/>
                  <a:pt x="8402170" y="4646606"/>
                </a:cubicBezTo>
                <a:cubicBezTo>
                  <a:pt x="8402170" y="4646606"/>
                  <a:pt x="8402170" y="4646606"/>
                  <a:pt x="8285989" y="4445668"/>
                </a:cubicBezTo>
                <a:cubicBezTo>
                  <a:pt x="8278445" y="4433141"/>
                  <a:pt x="8278445" y="4417106"/>
                  <a:pt x="8285989" y="4404579"/>
                </a:cubicBezTo>
                <a:cubicBezTo>
                  <a:pt x="8285989" y="4404579"/>
                  <a:pt x="8285989" y="4404579"/>
                  <a:pt x="8402170" y="4203640"/>
                </a:cubicBezTo>
                <a:cubicBezTo>
                  <a:pt x="8409715" y="4190612"/>
                  <a:pt x="8423295" y="4182594"/>
                  <a:pt x="8438383" y="4182594"/>
                </a:cubicBezTo>
                <a:close/>
                <a:moveTo>
                  <a:pt x="7678681" y="3459104"/>
                </a:moveTo>
                <a:cubicBezTo>
                  <a:pt x="7678681" y="3459104"/>
                  <a:pt x="7678681" y="3459104"/>
                  <a:pt x="8119685" y="3459104"/>
                </a:cubicBezTo>
                <a:cubicBezTo>
                  <a:pt x="8147308" y="3459104"/>
                  <a:pt x="8173978" y="3474287"/>
                  <a:pt x="8187313" y="3498961"/>
                </a:cubicBezTo>
                <a:cubicBezTo>
                  <a:pt x="8187313" y="3498961"/>
                  <a:pt x="8187313" y="3498961"/>
                  <a:pt x="8408292" y="3879501"/>
                </a:cubicBezTo>
                <a:cubicBezTo>
                  <a:pt x="8422579" y="3903225"/>
                  <a:pt x="8422579" y="3933593"/>
                  <a:pt x="8408292" y="3957318"/>
                </a:cubicBezTo>
                <a:cubicBezTo>
                  <a:pt x="8408292" y="3957318"/>
                  <a:pt x="8408292" y="3957318"/>
                  <a:pt x="8187313" y="4337857"/>
                </a:cubicBezTo>
                <a:cubicBezTo>
                  <a:pt x="8173978" y="4362531"/>
                  <a:pt x="8147308" y="4377714"/>
                  <a:pt x="8119685" y="4377714"/>
                </a:cubicBezTo>
                <a:cubicBezTo>
                  <a:pt x="8119685" y="4377714"/>
                  <a:pt x="8119685" y="4377714"/>
                  <a:pt x="7678681" y="4377714"/>
                </a:cubicBezTo>
                <a:cubicBezTo>
                  <a:pt x="7650106" y="4377714"/>
                  <a:pt x="7624388" y="4362531"/>
                  <a:pt x="7610101" y="4337857"/>
                </a:cubicBezTo>
                <a:cubicBezTo>
                  <a:pt x="7610101" y="4337857"/>
                  <a:pt x="7610101" y="4337857"/>
                  <a:pt x="7390076" y="3957318"/>
                </a:cubicBezTo>
                <a:cubicBezTo>
                  <a:pt x="7375787" y="3933593"/>
                  <a:pt x="7375787" y="3903225"/>
                  <a:pt x="7390076" y="3879501"/>
                </a:cubicBezTo>
                <a:cubicBezTo>
                  <a:pt x="7390076" y="3879501"/>
                  <a:pt x="7390076" y="3879501"/>
                  <a:pt x="7610101" y="3498961"/>
                </a:cubicBezTo>
                <a:cubicBezTo>
                  <a:pt x="7624388" y="3474287"/>
                  <a:pt x="7650106" y="3459104"/>
                  <a:pt x="7678681" y="3459104"/>
                </a:cubicBezTo>
                <a:close/>
                <a:moveTo>
                  <a:pt x="9108816" y="2082751"/>
                </a:moveTo>
                <a:cubicBezTo>
                  <a:pt x="9108816" y="2082751"/>
                  <a:pt x="9108816" y="2082751"/>
                  <a:pt x="9876937" y="2082751"/>
                </a:cubicBezTo>
                <a:cubicBezTo>
                  <a:pt x="9925048" y="2082751"/>
                  <a:pt x="9971500" y="2109197"/>
                  <a:pt x="9994727" y="2152172"/>
                </a:cubicBezTo>
                <a:cubicBezTo>
                  <a:pt x="9994727" y="2152172"/>
                  <a:pt x="9994727" y="2152172"/>
                  <a:pt x="10379617" y="2814978"/>
                </a:cubicBezTo>
                <a:cubicBezTo>
                  <a:pt x="10404502" y="2856301"/>
                  <a:pt x="10404502" y="2909193"/>
                  <a:pt x="10379617" y="2950515"/>
                </a:cubicBezTo>
                <a:cubicBezTo>
                  <a:pt x="10379617" y="2950515"/>
                  <a:pt x="10379617" y="2950515"/>
                  <a:pt x="9994727" y="3613321"/>
                </a:cubicBezTo>
                <a:cubicBezTo>
                  <a:pt x="9971500" y="3656296"/>
                  <a:pt x="9925048" y="3682742"/>
                  <a:pt x="9876937" y="3682742"/>
                </a:cubicBezTo>
                <a:cubicBezTo>
                  <a:pt x="9876937" y="3682742"/>
                  <a:pt x="9876937" y="3682742"/>
                  <a:pt x="9108816" y="3682742"/>
                </a:cubicBezTo>
                <a:cubicBezTo>
                  <a:pt x="9059045" y="3682742"/>
                  <a:pt x="9014252" y="3656296"/>
                  <a:pt x="8989367" y="3613321"/>
                </a:cubicBezTo>
                <a:cubicBezTo>
                  <a:pt x="8989367" y="3613321"/>
                  <a:pt x="8989367" y="3613321"/>
                  <a:pt x="8606137" y="2950515"/>
                </a:cubicBezTo>
                <a:cubicBezTo>
                  <a:pt x="8581251" y="2909193"/>
                  <a:pt x="8581251" y="2856301"/>
                  <a:pt x="8606137" y="2814978"/>
                </a:cubicBezTo>
                <a:cubicBezTo>
                  <a:pt x="8606137" y="2814978"/>
                  <a:pt x="8606137" y="2814978"/>
                  <a:pt x="8989367" y="2152172"/>
                </a:cubicBezTo>
                <a:cubicBezTo>
                  <a:pt x="9014252" y="2109197"/>
                  <a:pt x="9059045" y="2082751"/>
                  <a:pt x="9108816" y="2082751"/>
                </a:cubicBezTo>
                <a:close/>
                <a:moveTo>
                  <a:pt x="1321854" y="2071857"/>
                </a:moveTo>
                <a:cubicBezTo>
                  <a:pt x="1321854" y="2071857"/>
                  <a:pt x="1321854" y="2071857"/>
                  <a:pt x="5365317" y="2071857"/>
                </a:cubicBezTo>
                <a:cubicBezTo>
                  <a:pt x="5618580" y="2071857"/>
                  <a:pt x="5863108" y="2211072"/>
                  <a:pt x="5985373" y="2437296"/>
                </a:cubicBezTo>
                <a:cubicBezTo>
                  <a:pt x="5985373" y="2437296"/>
                  <a:pt x="5985373" y="2437296"/>
                  <a:pt x="8011470" y="5926372"/>
                </a:cubicBezTo>
                <a:cubicBezTo>
                  <a:pt x="8142468" y="6143896"/>
                  <a:pt x="8142468" y="6422327"/>
                  <a:pt x="8011470" y="6639850"/>
                </a:cubicBezTo>
                <a:cubicBezTo>
                  <a:pt x="8011470" y="6639850"/>
                  <a:pt x="8011470" y="6639850"/>
                  <a:pt x="7904625" y="6823844"/>
                </a:cubicBezTo>
                <a:lnTo>
                  <a:pt x="7884791" y="6858000"/>
                </a:lnTo>
                <a:lnTo>
                  <a:pt x="0" y="6858000"/>
                </a:lnTo>
                <a:lnTo>
                  <a:pt x="0" y="3635967"/>
                </a:lnTo>
                <a:lnTo>
                  <a:pt x="27177" y="3588964"/>
                </a:lnTo>
                <a:cubicBezTo>
                  <a:pt x="220245" y="3255048"/>
                  <a:pt x="440895" y="2873431"/>
                  <a:pt x="693065" y="2437296"/>
                </a:cubicBezTo>
                <a:cubicBezTo>
                  <a:pt x="824063" y="2211072"/>
                  <a:pt x="1059859" y="2071857"/>
                  <a:pt x="1321854" y="2071857"/>
                </a:cubicBezTo>
                <a:close/>
                <a:moveTo>
                  <a:pt x="6786399" y="753840"/>
                </a:moveTo>
                <a:cubicBezTo>
                  <a:pt x="6786399" y="753840"/>
                  <a:pt x="6786399" y="753840"/>
                  <a:pt x="8025968" y="753840"/>
                </a:cubicBezTo>
                <a:cubicBezTo>
                  <a:pt x="8103608" y="753840"/>
                  <a:pt x="8178571" y="796518"/>
                  <a:pt x="8216053" y="865869"/>
                </a:cubicBezTo>
                <a:cubicBezTo>
                  <a:pt x="8216053" y="865869"/>
                  <a:pt x="8216053" y="865869"/>
                  <a:pt x="8837177" y="1935484"/>
                </a:cubicBezTo>
                <a:cubicBezTo>
                  <a:pt x="8877335" y="2002169"/>
                  <a:pt x="8877335" y="2087523"/>
                  <a:pt x="8837177" y="2154207"/>
                </a:cubicBezTo>
                <a:cubicBezTo>
                  <a:pt x="8837177" y="2154207"/>
                  <a:pt x="8837177" y="2154207"/>
                  <a:pt x="8216053" y="3223823"/>
                </a:cubicBezTo>
                <a:cubicBezTo>
                  <a:pt x="8178571" y="3293174"/>
                  <a:pt x="8103608" y="3335852"/>
                  <a:pt x="8025968" y="3335852"/>
                </a:cubicBezTo>
                <a:cubicBezTo>
                  <a:pt x="8025968" y="3335852"/>
                  <a:pt x="8025968" y="3335852"/>
                  <a:pt x="6786399" y="3335852"/>
                </a:cubicBezTo>
                <a:cubicBezTo>
                  <a:pt x="6706082" y="3335852"/>
                  <a:pt x="6633796" y="3293174"/>
                  <a:pt x="6593637" y="3223823"/>
                </a:cubicBezTo>
                <a:cubicBezTo>
                  <a:pt x="6593637" y="3223823"/>
                  <a:pt x="6593637" y="3223823"/>
                  <a:pt x="5975192" y="2154207"/>
                </a:cubicBezTo>
                <a:cubicBezTo>
                  <a:pt x="5935033" y="2087523"/>
                  <a:pt x="5935033" y="2002169"/>
                  <a:pt x="5975192" y="1935484"/>
                </a:cubicBezTo>
                <a:cubicBezTo>
                  <a:pt x="5975192" y="1935484"/>
                  <a:pt x="5975192" y="1935484"/>
                  <a:pt x="6593637" y="865869"/>
                </a:cubicBezTo>
                <a:cubicBezTo>
                  <a:pt x="6633796" y="796518"/>
                  <a:pt x="6706082" y="753840"/>
                  <a:pt x="6786399" y="753840"/>
                </a:cubicBezTo>
                <a:close/>
                <a:moveTo>
                  <a:pt x="0" y="0"/>
                </a:moveTo>
                <a:lnTo>
                  <a:pt x="6966294" y="0"/>
                </a:lnTo>
                <a:lnTo>
                  <a:pt x="6852387" y="196155"/>
                </a:lnTo>
                <a:cubicBezTo>
                  <a:pt x="6627011" y="584267"/>
                  <a:pt x="6359899" y="1044253"/>
                  <a:pt x="6043322" y="1589421"/>
                </a:cubicBezTo>
                <a:cubicBezTo>
                  <a:pt x="5921057" y="1815646"/>
                  <a:pt x="5676528" y="1954861"/>
                  <a:pt x="5423265" y="1954861"/>
                </a:cubicBezTo>
                <a:cubicBezTo>
                  <a:pt x="5423265" y="1954861"/>
                  <a:pt x="5423265" y="1954861"/>
                  <a:pt x="1379802" y="1954861"/>
                </a:cubicBezTo>
                <a:cubicBezTo>
                  <a:pt x="1117807" y="1954861"/>
                  <a:pt x="882012" y="1815646"/>
                  <a:pt x="751013" y="1589421"/>
                </a:cubicBezTo>
                <a:cubicBezTo>
                  <a:pt x="751013" y="1589421"/>
                  <a:pt x="751013" y="1589421"/>
                  <a:pt x="1951" y="293901"/>
                </a:cubicBezTo>
                <a:lnTo>
                  <a:pt x="0" y="290527"/>
                </a:lnTo>
                <a:close/>
              </a:path>
            </a:pathLst>
          </a:custGeom>
          <a:noFill/>
          <a:extLst>
            <a:ext uri="{909E8E84-426E-40DD-AFC4-6F175D3DCCD1}">
              <a14:hiddenFill xmlns:a14="http://schemas.microsoft.com/office/drawing/2010/main">
                <a:solidFill>
                  <a:srgbClr val="FFFFFF"/>
                </a:solidFill>
              </a14:hiddenFill>
            </a:ext>
          </a:extLst>
        </p:spPr>
      </p:pic>
      <p:cxnSp>
        <p:nvCxnSpPr>
          <p:cNvPr id="4" name="Straight Connector 3">
            <a:extLst>
              <a:ext uri="{FF2B5EF4-FFF2-40B4-BE49-F238E27FC236}">
                <a16:creationId xmlns:a16="http://schemas.microsoft.com/office/drawing/2014/main" id="{0BE9CCFE-E74D-838E-06EF-0FF6FD818202}"/>
              </a:ext>
            </a:extLst>
          </p:cNvPr>
          <p:cNvCxnSpPr>
            <a:cxnSpLocks/>
          </p:cNvCxnSpPr>
          <p:nvPr/>
        </p:nvCxnSpPr>
        <p:spPr>
          <a:xfrm>
            <a:off x="8401050" y="770156"/>
            <a:ext cx="0" cy="569595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E5B63746-C860-E33A-EC72-FA99800198A2}"/>
              </a:ext>
            </a:extLst>
          </p:cNvPr>
          <p:cNvSpPr txBox="1"/>
          <p:nvPr/>
        </p:nvSpPr>
        <p:spPr>
          <a:xfrm>
            <a:off x="8505825" y="3321230"/>
            <a:ext cx="3543300" cy="646331"/>
          </a:xfrm>
          <a:prstGeom prst="rect">
            <a:avLst/>
          </a:prstGeom>
          <a:noFill/>
        </p:spPr>
        <p:txBody>
          <a:bodyPr wrap="square" rtlCol="0">
            <a:spAutoFit/>
          </a:bodyPr>
          <a:lstStyle/>
          <a:p>
            <a:pPr algn="ctr"/>
            <a:r>
              <a:rPr lang="en-IN" b="1">
                <a:latin typeface="Segoe UI" panose="020B0502040204020203" pitchFamily="34" charset="0"/>
                <a:cs typeface="Segoe UI" panose="020B0502040204020203" pitchFamily="34" charset="0"/>
              </a:rPr>
              <a:t>Term Deposit Subscription Prediction </a:t>
            </a:r>
          </a:p>
        </p:txBody>
      </p:sp>
      <p:sp>
        <p:nvSpPr>
          <p:cNvPr id="10" name="TextBox 9">
            <a:extLst>
              <a:ext uri="{FF2B5EF4-FFF2-40B4-BE49-F238E27FC236}">
                <a16:creationId xmlns:a16="http://schemas.microsoft.com/office/drawing/2014/main" id="{CAC2EEC2-C27E-7CAD-08E9-122D08CFC958}"/>
              </a:ext>
            </a:extLst>
          </p:cNvPr>
          <p:cNvSpPr txBox="1"/>
          <p:nvPr/>
        </p:nvSpPr>
        <p:spPr>
          <a:xfrm>
            <a:off x="8648700" y="4067175"/>
            <a:ext cx="3543300" cy="2031325"/>
          </a:xfrm>
          <a:prstGeom prst="rect">
            <a:avLst/>
          </a:prstGeom>
          <a:noFill/>
        </p:spPr>
        <p:txBody>
          <a:bodyPr wrap="square" rtlCol="0">
            <a:spAutoFit/>
          </a:bodyPr>
          <a:lstStyle/>
          <a:p>
            <a:r>
              <a:rPr lang="en-IN">
                <a:latin typeface="Segoe UI" panose="020B0502040204020203" pitchFamily="34" charset="0"/>
                <a:cs typeface="Segoe UI" panose="020B0502040204020203" pitchFamily="34" charset="0"/>
              </a:rPr>
              <a:t>Team – GO POKES</a:t>
            </a:r>
          </a:p>
          <a:p>
            <a:endParaRPr lang="en-IN">
              <a:latin typeface="Segoe UI" panose="020B0502040204020203" pitchFamily="34" charset="0"/>
              <a:cs typeface="Segoe UI" panose="020B0502040204020203" pitchFamily="34" charset="0"/>
            </a:endParaRPr>
          </a:p>
          <a:p>
            <a:r>
              <a:rPr lang="en-IN">
                <a:latin typeface="Segoe UI" panose="020B0502040204020203" pitchFamily="34" charset="0"/>
                <a:cs typeface="Segoe UI" panose="020B0502040204020203" pitchFamily="34" charset="0"/>
              </a:rPr>
              <a:t>Team Members – </a:t>
            </a:r>
          </a:p>
          <a:p>
            <a:pPr marL="285750" indent="-285750">
              <a:buFont typeface="Arial" panose="020B0604020202020204" pitchFamily="34" charset="0"/>
              <a:buChar char="•"/>
            </a:pPr>
            <a:r>
              <a:rPr lang="en-IN">
                <a:latin typeface="Segoe UI" panose="020B0502040204020203" pitchFamily="34" charset="0"/>
                <a:cs typeface="Segoe UI" panose="020B0502040204020203" pitchFamily="34" charset="0"/>
              </a:rPr>
              <a:t>Srinivas Kotamraju </a:t>
            </a:r>
          </a:p>
          <a:p>
            <a:pPr marL="285750" indent="-285750">
              <a:buFont typeface="Arial" panose="020B0604020202020204" pitchFamily="34" charset="0"/>
              <a:buChar char="•"/>
            </a:pPr>
            <a:r>
              <a:rPr lang="en-IN">
                <a:latin typeface="Segoe UI" panose="020B0502040204020203" pitchFamily="34" charset="0"/>
                <a:cs typeface="Segoe UI" panose="020B0502040204020203" pitchFamily="34" charset="0"/>
              </a:rPr>
              <a:t>Heidi Ramzel </a:t>
            </a:r>
          </a:p>
          <a:p>
            <a:pPr marL="285750" indent="-285750">
              <a:buFont typeface="Arial" panose="020B0604020202020204" pitchFamily="34" charset="0"/>
              <a:buChar char="•"/>
            </a:pPr>
            <a:r>
              <a:rPr lang="en-IN">
                <a:latin typeface="Segoe UI" panose="020B0502040204020203" pitchFamily="34" charset="0"/>
                <a:cs typeface="Segoe UI" panose="020B0502040204020203" pitchFamily="34" charset="0"/>
              </a:rPr>
              <a:t>Vishal Tyagi </a:t>
            </a:r>
          </a:p>
          <a:p>
            <a:pPr marL="285750" indent="-285750">
              <a:buFont typeface="Arial" panose="020B0604020202020204" pitchFamily="34" charset="0"/>
              <a:buChar char="•"/>
            </a:pPr>
            <a:r>
              <a:rPr lang="en-IN">
                <a:latin typeface="Segoe UI" panose="020B0502040204020203" pitchFamily="34" charset="0"/>
                <a:cs typeface="Segoe UI" panose="020B0502040204020203" pitchFamily="34" charset="0"/>
              </a:rPr>
              <a:t>Deepak Sai Nurgoor</a:t>
            </a:r>
          </a:p>
        </p:txBody>
      </p:sp>
      <p:pic>
        <p:nvPicPr>
          <p:cNvPr id="2054" name="Picture 6">
            <a:extLst>
              <a:ext uri="{FF2B5EF4-FFF2-40B4-BE49-F238E27FC236}">
                <a16:creationId xmlns:a16="http://schemas.microsoft.com/office/drawing/2014/main" id="{7B85B0CF-8BCC-8533-8AE4-95512CB9D3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82175" y="1350419"/>
            <a:ext cx="990600" cy="515112"/>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A7BD82DC-B0EE-00F5-3294-C1D024977A91}"/>
              </a:ext>
            </a:extLst>
          </p:cNvPr>
          <p:cNvSpPr txBox="1"/>
          <p:nvPr/>
        </p:nvSpPr>
        <p:spPr>
          <a:xfrm>
            <a:off x="8612431" y="1865531"/>
            <a:ext cx="3543300" cy="276999"/>
          </a:xfrm>
          <a:prstGeom prst="rect">
            <a:avLst/>
          </a:prstGeom>
          <a:noFill/>
        </p:spPr>
        <p:txBody>
          <a:bodyPr wrap="square" rtlCol="0">
            <a:spAutoFit/>
          </a:bodyPr>
          <a:lstStyle/>
          <a:p>
            <a:pPr algn="ctr"/>
            <a:r>
              <a:rPr lang="en-IN" sz="1200" b="1">
                <a:solidFill>
                  <a:schemeClr val="accent2"/>
                </a:solidFill>
                <a:latin typeface="Segoe UI" panose="020B0502040204020203" pitchFamily="34" charset="0"/>
                <a:cs typeface="Segoe UI" panose="020B0502040204020203" pitchFamily="34" charset="0"/>
              </a:rPr>
              <a:t>MS Business Analytics and Data Science </a:t>
            </a:r>
          </a:p>
        </p:txBody>
      </p:sp>
      <p:sp>
        <p:nvSpPr>
          <p:cNvPr id="12" name="TextBox 11">
            <a:extLst>
              <a:ext uri="{FF2B5EF4-FFF2-40B4-BE49-F238E27FC236}">
                <a16:creationId xmlns:a16="http://schemas.microsoft.com/office/drawing/2014/main" id="{506EAE31-C342-AEF9-243E-80563FE54030}"/>
              </a:ext>
            </a:extLst>
          </p:cNvPr>
          <p:cNvSpPr txBox="1"/>
          <p:nvPr/>
        </p:nvSpPr>
        <p:spPr>
          <a:xfrm>
            <a:off x="8612431" y="2195977"/>
            <a:ext cx="3543300" cy="338554"/>
          </a:xfrm>
          <a:prstGeom prst="rect">
            <a:avLst/>
          </a:prstGeom>
          <a:noFill/>
        </p:spPr>
        <p:txBody>
          <a:bodyPr wrap="square" rtlCol="0">
            <a:spAutoFit/>
          </a:bodyPr>
          <a:lstStyle/>
          <a:p>
            <a:pPr algn="ctr"/>
            <a:r>
              <a:rPr lang="en-IN" sz="1600">
                <a:latin typeface="Segoe UI" panose="020B0502040204020203" pitchFamily="34" charset="0"/>
                <a:cs typeface="Segoe UI" panose="020B0502040204020203" pitchFamily="34" charset="0"/>
              </a:rPr>
              <a:t>Mini Project II Submission</a:t>
            </a:r>
          </a:p>
        </p:txBody>
      </p:sp>
      <p:sp>
        <p:nvSpPr>
          <p:cNvPr id="2" name="Footer Placeholder 2">
            <a:extLst>
              <a:ext uri="{FF2B5EF4-FFF2-40B4-BE49-F238E27FC236}">
                <a16:creationId xmlns:a16="http://schemas.microsoft.com/office/drawing/2014/main" id="{C44BA3F4-8E0E-95BF-AB23-711789CD3459}"/>
              </a:ext>
            </a:extLst>
          </p:cNvPr>
          <p:cNvSpPr>
            <a:spLocks noGrp="1"/>
          </p:cNvSpPr>
          <p:nvPr>
            <p:ph type="ftr" sz="quarter" idx="11"/>
          </p:nvPr>
        </p:nvSpPr>
        <p:spPr>
          <a:xfrm>
            <a:off x="8077200" y="6492875"/>
            <a:ext cx="4114800" cy="365125"/>
          </a:xfrm>
        </p:spPr>
        <p:txBody>
          <a:bodyPr/>
          <a:lstStyle/>
          <a:p>
            <a:r>
              <a:rPr lang="en-US"/>
              <a:t>                                             </a:t>
            </a:r>
            <a:r>
              <a:rPr lang="en-US" sz="1000" b="1">
                <a:solidFill>
                  <a:schemeClr val="bg1">
                    <a:lumMod val="50000"/>
                  </a:schemeClr>
                </a:solidFill>
                <a:latin typeface="Segoe UI" panose="020B0502040204020203" pitchFamily="34" charset="0"/>
                <a:cs typeface="Segoe UI" panose="020B0502040204020203" pitchFamily="34" charset="0"/>
              </a:rPr>
              <a:t>GO POKES | Mini Project Submission</a:t>
            </a:r>
            <a:endParaRPr lang="en-IN" b="1">
              <a:solidFill>
                <a:schemeClr val="bg1">
                  <a:lumMod val="50000"/>
                </a:schemeClr>
              </a:solidFill>
              <a:latin typeface="Segoe UI" panose="020B0502040204020203" pitchFamily="34" charset="0"/>
              <a:cs typeface="Segoe UI" panose="020B0502040204020203" pitchFamily="34" charset="0"/>
            </a:endParaRPr>
          </a:p>
        </p:txBody>
      </p:sp>
      <p:pic>
        <p:nvPicPr>
          <p:cNvPr id="3" name="Picture 6">
            <a:extLst>
              <a:ext uri="{FF2B5EF4-FFF2-40B4-BE49-F238E27FC236}">
                <a16:creationId xmlns:a16="http://schemas.microsoft.com/office/drawing/2014/main" id="{2ECAD66B-3F3B-62C6-56CC-46968B5BB2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58890" y="6593041"/>
            <a:ext cx="387273" cy="2013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08354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E368E57B-D674-1420-2DCB-854352ECB8AD}"/>
              </a:ext>
            </a:extLst>
          </p:cNvPr>
          <p:cNvSpPr txBox="1">
            <a:spLocks/>
          </p:cNvSpPr>
          <p:nvPr/>
        </p:nvSpPr>
        <p:spPr>
          <a:xfrm>
            <a:off x="8077200" y="6492875"/>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                                             </a:t>
            </a:r>
            <a:r>
              <a:rPr lang="en-US" sz="1000" b="1">
                <a:solidFill>
                  <a:schemeClr val="bg1">
                    <a:lumMod val="50000"/>
                  </a:schemeClr>
                </a:solidFill>
                <a:latin typeface="Segoe UI" panose="020B0502040204020203" pitchFamily="34" charset="0"/>
                <a:cs typeface="Segoe UI" panose="020B0502040204020203" pitchFamily="34" charset="0"/>
              </a:rPr>
              <a:t>GO POKES | Mini Project Submission</a:t>
            </a:r>
            <a:endParaRPr lang="en-IN" b="1">
              <a:solidFill>
                <a:schemeClr val="bg1">
                  <a:lumMod val="50000"/>
                </a:schemeClr>
              </a:solidFill>
              <a:latin typeface="Segoe UI" panose="020B0502040204020203" pitchFamily="34" charset="0"/>
              <a:cs typeface="Segoe UI" panose="020B0502040204020203" pitchFamily="34" charset="0"/>
            </a:endParaRPr>
          </a:p>
        </p:txBody>
      </p:sp>
      <p:pic>
        <p:nvPicPr>
          <p:cNvPr id="4" name="Picture 6">
            <a:extLst>
              <a:ext uri="{FF2B5EF4-FFF2-40B4-BE49-F238E27FC236}">
                <a16:creationId xmlns:a16="http://schemas.microsoft.com/office/drawing/2014/main" id="{3752CE32-467A-4D29-4166-BABD51F358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58890" y="6593041"/>
            <a:ext cx="387273" cy="20138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6A541C32-9B36-9514-08B4-F0CBDDA0F117}"/>
              </a:ext>
            </a:extLst>
          </p:cNvPr>
          <p:cNvSpPr txBox="1"/>
          <p:nvPr/>
        </p:nvSpPr>
        <p:spPr>
          <a:xfrm>
            <a:off x="291557" y="207632"/>
            <a:ext cx="10868025" cy="1077218"/>
          </a:xfrm>
          <a:prstGeom prst="rect">
            <a:avLst/>
          </a:prstGeom>
          <a:noFill/>
        </p:spPr>
        <p:txBody>
          <a:bodyPr wrap="square" rtlCol="0">
            <a:spAutoFit/>
          </a:bodyPr>
          <a:lstStyle/>
          <a:p>
            <a:r>
              <a:rPr lang="en-IN" sz="3200">
                <a:solidFill>
                  <a:schemeClr val="accent2"/>
                </a:solidFill>
              </a:rPr>
              <a:t>Univariate Analysis - Distribution of Feature Columns – Marital Status </a:t>
            </a:r>
          </a:p>
        </p:txBody>
      </p:sp>
      <p:cxnSp>
        <p:nvCxnSpPr>
          <p:cNvPr id="11" name="Straight Connector 10">
            <a:extLst>
              <a:ext uri="{FF2B5EF4-FFF2-40B4-BE49-F238E27FC236}">
                <a16:creationId xmlns:a16="http://schemas.microsoft.com/office/drawing/2014/main" id="{46E20352-38C5-A972-7829-FACD6D948907}"/>
              </a:ext>
            </a:extLst>
          </p:cNvPr>
          <p:cNvCxnSpPr>
            <a:cxnSpLocks/>
          </p:cNvCxnSpPr>
          <p:nvPr/>
        </p:nvCxnSpPr>
        <p:spPr>
          <a:xfrm>
            <a:off x="8491100" y="1333717"/>
            <a:ext cx="11151" cy="4788252"/>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A8CFF00D-FD5B-3152-6F67-5357020CD42D}"/>
              </a:ext>
            </a:extLst>
          </p:cNvPr>
          <p:cNvPicPr>
            <a:picLocks noChangeAspect="1"/>
          </p:cNvPicPr>
          <p:nvPr/>
        </p:nvPicPr>
        <p:blipFill>
          <a:blip r:embed="rId3"/>
          <a:stretch>
            <a:fillRect/>
          </a:stretch>
        </p:blipFill>
        <p:spPr>
          <a:xfrm>
            <a:off x="447673" y="1676955"/>
            <a:ext cx="8038111" cy="3822508"/>
          </a:xfrm>
          <a:prstGeom prst="rect">
            <a:avLst/>
          </a:prstGeom>
        </p:spPr>
      </p:pic>
      <p:sp>
        <p:nvSpPr>
          <p:cNvPr id="2" name="TextBox 1">
            <a:extLst>
              <a:ext uri="{FF2B5EF4-FFF2-40B4-BE49-F238E27FC236}">
                <a16:creationId xmlns:a16="http://schemas.microsoft.com/office/drawing/2014/main" id="{EE5BB4A8-F87F-4002-D0DF-4264B6EAA39B}"/>
              </a:ext>
            </a:extLst>
          </p:cNvPr>
          <p:cNvSpPr txBox="1"/>
          <p:nvPr/>
        </p:nvSpPr>
        <p:spPr>
          <a:xfrm>
            <a:off x="8836310" y="2278262"/>
            <a:ext cx="2908017" cy="1938992"/>
          </a:xfrm>
          <a:prstGeom prst="rect">
            <a:avLst/>
          </a:prstGeom>
          <a:noFill/>
        </p:spPr>
        <p:txBody>
          <a:bodyPr wrap="square" lIns="91440" tIns="45720" rIns="91440" bIns="45720" rtlCol="0" anchor="t">
            <a:spAutoFit/>
          </a:bodyPr>
          <a:lstStyle/>
          <a:p>
            <a:pPr marL="285750" indent="-285750">
              <a:buFont typeface="Arial" panose="020B0604020202020204" pitchFamily="34" charset="0"/>
              <a:buChar char="•"/>
            </a:pPr>
            <a:r>
              <a:rPr lang="en-IN" sz="2000">
                <a:solidFill>
                  <a:schemeClr val="accent1">
                    <a:lumMod val="50000"/>
                  </a:schemeClr>
                </a:solidFill>
              </a:rPr>
              <a:t>Married was the most common category in the MARITAL feature</a:t>
            </a:r>
          </a:p>
          <a:p>
            <a:pPr marL="285750" indent="-285750">
              <a:buFont typeface="Arial" panose="020B0604020202020204" pitchFamily="34" charset="0"/>
              <a:buChar char="•"/>
            </a:pPr>
            <a:endParaRPr lang="en-IN" sz="2000">
              <a:solidFill>
                <a:schemeClr val="accent1">
                  <a:lumMod val="50000"/>
                </a:schemeClr>
              </a:solidFill>
            </a:endParaRPr>
          </a:p>
          <a:p>
            <a:pPr marL="285750" indent="-285750">
              <a:buFont typeface="Arial" panose="020B0604020202020204" pitchFamily="34" charset="0"/>
              <a:buChar char="•"/>
            </a:pPr>
            <a:r>
              <a:rPr lang="en-IN" sz="2000">
                <a:solidFill>
                  <a:schemeClr val="accent1">
                    <a:lumMod val="50000"/>
                  </a:schemeClr>
                </a:solidFill>
              </a:rPr>
              <a:t>~60% of those called were married</a:t>
            </a:r>
            <a:endParaRPr lang="en-IN" sz="2000">
              <a:solidFill>
                <a:schemeClr val="accent1">
                  <a:lumMod val="50000"/>
                </a:schemeClr>
              </a:solidFill>
              <a:cs typeface="Calibri"/>
            </a:endParaRPr>
          </a:p>
        </p:txBody>
      </p:sp>
    </p:spTree>
    <p:extLst>
      <p:ext uri="{BB962C8B-B14F-4D97-AF65-F5344CB8AC3E}">
        <p14:creationId xmlns:p14="http://schemas.microsoft.com/office/powerpoint/2010/main" val="5626992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E368E57B-D674-1420-2DCB-854352ECB8AD}"/>
              </a:ext>
            </a:extLst>
          </p:cNvPr>
          <p:cNvSpPr txBox="1">
            <a:spLocks/>
          </p:cNvSpPr>
          <p:nvPr/>
        </p:nvSpPr>
        <p:spPr>
          <a:xfrm>
            <a:off x="8077200" y="6492875"/>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                                             </a:t>
            </a:r>
            <a:r>
              <a:rPr lang="en-US" sz="1000" b="1">
                <a:solidFill>
                  <a:schemeClr val="bg1">
                    <a:lumMod val="50000"/>
                  </a:schemeClr>
                </a:solidFill>
                <a:latin typeface="Segoe UI" panose="020B0502040204020203" pitchFamily="34" charset="0"/>
                <a:cs typeface="Segoe UI" panose="020B0502040204020203" pitchFamily="34" charset="0"/>
              </a:rPr>
              <a:t>GO POKES | Mini Project Submission</a:t>
            </a:r>
            <a:endParaRPr lang="en-IN" b="1">
              <a:solidFill>
                <a:schemeClr val="bg1">
                  <a:lumMod val="50000"/>
                </a:schemeClr>
              </a:solidFill>
              <a:latin typeface="Segoe UI" panose="020B0502040204020203" pitchFamily="34" charset="0"/>
              <a:cs typeface="Segoe UI" panose="020B0502040204020203" pitchFamily="34" charset="0"/>
            </a:endParaRPr>
          </a:p>
        </p:txBody>
      </p:sp>
      <p:pic>
        <p:nvPicPr>
          <p:cNvPr id="4" name="Picture 6">
            <a:extLst>
              <a:ext uri="{FF2B5EF4-FFF2-40B4-BE49-F238E27FC236}">
                <a16:creationId xmlns:a16="http://schemas.microsoft.com/office/drawing/2014/main" id="{3752CE32-467A-4D29-4166-BABD51F358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58890" y="6593041"/>
            <a:ext cx="387273" cy="20138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6A541C32-9B36-9514-08B4-F0CBDDA0F117}"/>
              </a:ext>
            </a:extLst>
          </p:cNvPr>
          <p:cNvSpPr txBox="1"/>
          <p:nvPr/>
        </p:nvSpPr>
        <p:spPr>
          <a:xfrm>
            <a:off x="290100" y="212186"/>
            <a:ext cx="10868025" cy="1077218"/>
          </a:xfrm>
          <a:prstGeom prst="rect">
            <a:avLst/>
          </a:prstGeom>
          <a:noFill/>
        </p:spPr>
        <p:txBody>
          <a:bodyPr wrap="square" rtlCol="0">
            <a:spAutoFit/>
          </a:bodyPr>
          <a:lstStyle/>
          <a:p>
            <a:r>
              <a:rPr lang="en-IN" sz="3200">
                <a:solidFill>
                  <a:schemeClr val="accent2"/>
                </a:solidFill>
              </a:rPr>
              <a:t>Univariate Analysis - Distribution of Feature Columns – Education </a:t>
            </a:r>
          </a:p>
        </p:txBody>
      </p:sp>
      <p:cxnSp>
        <p:nvCxnSpPr>
          <p:cNvPr id="11" name="Straight Connector 10">
            <a:extLst>
              <a:ext uri="{FF2B5EF4-FFF2-40B4-BE49-F238E27FC236}">
                <a16:creationId xmlns:a16="http://schemas.microsoft.com/office/drawing/2014/main" id="{46E20352-38C5-A972-7829-FACD6D948907}"/>
              </a:ext>
            </a:extLst>
          </p:cNvPr>
          <p:cNvCxnSpPr>
            <a:cxnSpLocks/>
          </p:cNvCxnSpPr>
          <p:nvPr/>
        </p:nvCxnSpPr>
        <p:spPr>
          <a:xfrm>
            <a:off x="8735942" y="1290357"/>
            <a:ext cx="11151" cy="4788252"/>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05D08BEC-F274-276C-5C62-C5032C902B33}"/>
              </a:ext>
            </a:extLst>
          </p:cNvPr>
          <p:cNvPicPr>
            <a:picLocks noChangeAspect="1"/>
          </p:cNvPicPr>
          <p:nvPr/>
        </p:nvPicPr>
        <p:blipFill>
          <a:blip r:embed="rId3"/>
          <a:stretch>
            <a:fillRect/>
          </a:stretch>
        </p:blipFill>
        <p:spPr>
          <a:xfrm>
            <a:off x="234345" y="1634386"/>
            <a:ext cx="8430156" cy="4029956"/>
          </a:xfrm>
          <a:prstGeom prst="rect">
            <a:avLst/>
          </a:prstGeom>
        </p:spPr>
      </p:pic>
      <p:sp>
        <p:nvSpPr>
          <p:cNvPr id="7" name="TextBox 6">
            <a:extLst>
              <a:ext uri="{FF2B5EF4-FFF2-40B4-BE49-F238E27FC236}">
                <a16:creationId xmlns:a16="http://schemas.microsoft.com/office/drawing/2014/main" id="{7713F9BB-628C-C431-E033-EA609D3150F1}"/>
              </a:ext>
            </a:extLst>
          </p:cNvPr>
          <p:cNvSpPr txBox="1"/>
          <p:nvPr/>
        </p:nvSpPr>
        <p:spPr>
          <a:xfrm>
            <a:off x="9052900" y="2459504"/>
            <a:ext cx="2725464" cy="1938992"/>
          </a:xfrm>
          <a:prstGeom prst="rect">
            <a:avLst/>
          </a:prstGeom>
          <a:noFill/>
        </p:spPr>
        <p:txBody>
          <a:bodyPr wrap="square" lIns="91440" tIns="45720" rIns="91440" bIns="45720" rtlCol="0" anchor="t">
            <a:spAutoFit/>
          </a:bodyPr>
          <a:lstStyle/>
          <a:p>
            <a:r>
              <a:rPr lang="en-IN" sz="2000">
                <a:solidFill>
                  <a:schemeClr val="accent1">
                    <a:lumMod val="50000"/>
                  </a:schemeClr>
                </a:solidFill>
              </a:rPr>
              <a:t>In EDUCATION feature, the top three categories are:</a:t>
            </a:r>
          </a:p>
          <a:p>
            <a:pPr marL="285750" lvl="1" indent="-285750">
              <a:buFont typeface="Arial" panose="020B0604020202020204" pitchFamily="34" charset="0"/>
              <a:buChar char="•"/>
            </a:pPr>
            <a:r>
              <a:rPr lang="en-IN" sz="2000">
                <a:solidFill>
                  <a:schemeClr val="accent1">
                    <a:lumMod val="50000"/>
                  </a:schemeClr>
                </a:solidFill>
              </a:rPr>
              <a:t>University degree</a:t>
            </a:r>
            <a:endParaRPr lang="en-IN" sz="2000">
              <a:solidFill>
                <a:schemeClr val="accent1">
                  <a:lumMod val="50000"/>
                </a:schemeClr>
              </a:solidFill>
              <a:cs typeface="Calibri"/>
            </a:endParaRPr>
          </a:p>
          <a:p>
            <a:pPr marL="285750" lvl="1" indent="-285750">
              <a:buFont typeface="Arial" panose="020B0604020202020204" pitchFamily="34" charset="0"/>
              <a:buChar char="•"/>
            </a:pPr>
            <a:r>
              <a:rPr lang="en-IN" sz="2000">
                <a:solidFill>
                  <a:schemeClr val="accent1">
                    <a:lumMod val="50000"/>
                  </a:schemeClr>
                </a:solidFill>
              </a:rPr>
              <a:t>High school</a:t>
            </a:r>
            <a:endParaRPr lang="en-IN" sz="2000">
              <a:solidFill>
                <a:schemeClr val="accent1">
                  <a:lumMod val="50000"/>
                </a:schemeClr>
              </a:solidFill>
              <a:cs typeface="Calibri"/>
            </a:endParaRPr>
          </a:p>
          <a:p>
            <a:pPr marL="285750" lvl="1" indent="-285750">
              <a:buFont typeface="Arial" panose="020B0604020202020204" pitchFamily="34" charset="0"/>
              <a:buChar char="•"/>
            </a:pPr>
            <a:r>
              <a:rPr lang="en-IN" sz="2000">
                <a:solidFill>
                  <a:schemeClr val="accent1">
                    <a:lumMod val="50000"/>
                  </a:schemeClr>
                </a:solidFill>
              </a:rPr>
              <a:t>Basic</a:t>
            </a:r>
            <a:endParaRPr lang="en-IN" sz="2000">
              <a:solidFill>
                <a:schemeClr val="accent1">
                  <a:lumMod val="50000"/>
                </a:schemeClr>
              </a:solidFill>
              <a:cs typeface="Calibri"/>
            </a:endParaRPr>
          </a:p>
        </p:txBody>
      </p:sp>
    </p:spTree>
    <p:extLst>
      <p:ext uri="{BB962C8B-B14F-4D97-AF65-F5344CB8AC3E}">
        <p14:creationId xmlns:p14="http://schemas.microsoft.com/office/powerpoint/2010/main" val="35719710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E368E57B-D674-1420-2DCB-854352ECB8AD}"/>
              </a:ext>
            </a:extLst>
          </p:cNvPr>
          <p:cNvSpPr txBox="1">
            <a:spLocks/>
          </p:cNvSpPr>
          <p:nvPr/>
        </p:nvSpPr>
        <p:spPr>
          <a:xfrm>
            <a:off x="8077200" y="6492875"/>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                                             </a:t>
            </a:r>
            <a:r>
              <a:rPr lang="en-US" sz="1000" b="1">
                <a:solidFill>
                  <a:schemeClr val="bg1">
                    <a:lumMod val="50000"/>
                  </a:schemeClr>
                </a:solidFill>
                <a:latin typeface="Segoe UI" panose="020B0502040204020203" pitchFamily="34" charset="0"/>
                <a:cs typeface="Segoe UI" panose="020B0502040204020203" pitchFamily="34" charset="0"/>
              </a:rPr>
              <a:t>GO POKES | Mini Project Submission</a:t>
            </a:r>
            <a:endParaRPr lang="en-IN" b="1">
              <a:solidFill>
                <a:schemeClr val="bg1">
                  <a:lumMod val="50000"/>
                </a:schemeClr>
              </a:solidFill>
              <a:latin typeface="Segoe UI" panose="020B0502040204020203" pitchFamily="34" charset="0"/>
              <a:cs typeface="Segoe UI" panose="020B0502040204020203" pitchFamily="34" charset="0"/>
            </a:endParaRPr>
          </a:p>
        </p:txBody>
      </p:sp>
      <p:pic>
        <p:nvPicPr>
          <p:cNvPr id="4" name="Picture 6">
            <a:extLst>
              <a:ext uri="{FF2B5EF4-FFF2-40B4-BE49-F238E27FC236}">
                <a16:creationId xmlns:a16="http://schemas.microsoft.com/office/drawing/2014/main" id="{3752CE32-467A-4D29-4166-BABD51F358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58890" y="6593041"/>
            <a:ext cx="387273" cy="20138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6A541C32-9B36-9514-08B4-F0CBDDA0F117}"/>
              </a:ext>
            </a:extLst>
          </p:cNvPr>
          <p:cNvSpPr txBox="1"/>
          <p:nvPr/>
        </p:nvSpPr>
        <p:spPr>
          <a:xfrm>
            <a:off x="291557" y="208633"/>
            <a:ext cx="10868025" cy="1077218"/>
          </a:xfrm>
          <a:prstGeom prst="rect">
            <a:avLst/>
          </a:prstGeom>
          <a:noFill/>
        </p:spPr>
        <p:txBody>
          <a:bodyPr wrap="square" rtlCol="0">
            <a:spAutoFit/>
          </a:bodyPr>
          <a:lstStyle/>
          <a:p>
            <a:r>
              <a:rPr lang="en-IN" sz="3200">
                <a:solidFill>
                  <a:schemeClr val="accent2"/>
                </a:solidFill>
              </a:rPr>
              <a:t>Univariate Analysis - Distribution of Feature Columns – default, loan </a:t>
            </a:r>
          </a:p>
        </p:txBody>
      </p:sp>
      <p:cxnSp>
        <p:nvCxnSpPr>
          <p:cNvPr id="11" name="Straight Connector 10">
            <a:extLst>
              <a:ext uri="{FF2B5EF4-FFF2-40B4-BE49-F238E27FC236}">
                <a16:creationId xmlns:a16="http://schemas.microsoft.com/office/drawing/2014/main" id="{46E20352-38C5-A972-7829-FACD6D948907}"/>
              </a:ext>
            </a:extLst>
          </p:cNvPr>
          <p:cNvCxnSpPr>
            <a:cxnSpLocks/>
          </p:cNvCxnSpPr>
          <p:nvPr/>
        </p:nvCxnSpPr>
        <p:spPr>
          <a:xfrm>
            <a:off x="8226490" y="1434048"/>
            <a:ext cx="11151" cy="4788252"/>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5EC91A71-6D9C-E1D8-B8ED-E3A269FCCDA0}"/>
              </a:ext>
            </a:extLst>
          </p:cNvPr>
          <p:cNvPicPr>
            <a:picLocks noChangeAspect="1"/>
          </p:cNvPicPr>
          <p:nvPr/>
        </p:nvPicPr>
        <p:blipFill>
          <a:blip r:embed="rId3"/>
          <a:stretch>
            <a:fillRect/>
          </a:stretch>
        </p:blipFill>
        <p:spPr>
          <a:xfrm>
            <a:off x="597683" y="2116182"/>
            <a:ext cx="3552480" cy="3490805"/>
          </a:xfrm>
          <a:prstGeom prst="rect">
            <a:avLst/>
          </a:prstGeom>
        </p:spPr>
      </p:pic>
      <p:pic>
        <p:nvPicPr>
          <p:cNvPr id="9" name="Picture 8">
            <a:extLst>
              <a:ext uri="{FF2B5EF4-FFF2-40B4-BE49-F238E27FC236}">
                <a16:creationId xmlns:a16="http://schemas.microsoft.com/office/drawing/2014/main" id="{F15CA2E6-88FB-9B05-813B-C3CFD0721501}"/>
              </a:ext>
            </a:extLst>
          </p:cNvPr>
          <p:cNvPicPr>
            <a:picLocks noChangeAspect="1"/>
          </p:cNvPicPr>
          <p:nvPr/>
        </p:nvPicPr>
        <p:blipFill>
          <a:blip r:embed="rId4"/>
          <a:stretch>
            <a:fillRect/>
          </a:stretch>
        </p:blipFill>
        <p:spPr>
          <a:xfrm>
            <a:off x="4523044" y="2116182"/>
            <a:ext cx="3552480" cy="3454817"/>
          </a:xfrm>
          <a:prstGeom prst="rect">
            <a:avLst/>
          </a:prstGeom>
        </p:spPr>
      </p:pic>
      <p:sp>
        <p:nvSpPr>
          <p:cNvPr id="2" name="TextBox 1">
            <a:extLst>
              <a:ext uri="{FF2B5EF4-FFF2-40B4-BE49-F238E27FC236}">
                <a16:creationId xmlns:a16="http://schemas.microsoft.com/office/drawing/2014/main" id="{ADF55E6E-FC4D-3223-82E2-F731037B8D42}"/>
              </a:ext>
            </a:extLst>
          </p:cNvPr>
          <p:cNvSpPr txBox="1"/>
          <p:nvPr/>
        </p:nvSpPr>
        <p:spPr>
          <a:xfrm>
            <a:off x="8639074" y="2064105"/>
            <a:ext cx="3179214" cy="2862322"/>
          </a:xfrm>
          <a:prstGeom prst="rect">
            <a:avLst/>
          </a:prstGeom>
          <a:noFill/>
        </p:spPr>
        <p:txBody>
          <a:bodyPr wrap="square" lIns="91440" tIns="45720" rIns="91440" bIns="45720" rtlCol="0" anchor="t">
            <a:spAutoFit/>
          </a:bodyPr>
          <a:lstStyle/>
          <a:p>
            <a:pPr marL="285750" indent="-285750">
              <a:buFont typeface="Arial" panose="020B0604020202020204" pitchFamily="34" charset="0"/>
              <a:buChar char="•"/>
            </a:pPr>
            <a:r>
              <a:rPr lang="en-IN" sz="2000">
                <a:solidFill>
                  <a:schemeClr val="accent1">
                    <a:lumMod val="50000"/>
                  </a:schemeClr>
                </a:solidFill>
              </a:rPr>
              <a:t>The most frequent value in DEFAULT is no. ~80% of the values are classified as no</a:t>
            </a:r>
          </a:p>
          <a:p>
            <a:pPr marL="285750" indent="-285750">
              <a:buFont typeface="Arial" panose="020B0604020202020204" pitchFamily="34" charset="0"/>
              <a:buChar char="•"/>
            </a:pPr>
            <a:endParaRPr lang="en-IN" sz="2000">
              <a:solidFill>
                <a:schemeClr val="accent1">
                  <a:lumMod val="50000"/>
                </a:schemeClr>
              </a:solidFill>
            </a:endParaRPr>
          </a:p>
          <a:p>
            <a:pPr marL="285750" indent="-285750">
              <a:buFont typeface="Arial" panose="020B0604020202020204" pitchFamily="34" charset="0"/>
              <a:buChar char="•"/>
            </a:pPr>
            <a:r>
              <a:rPr lang="en-IN" sz="2000">
                <a:solidFill>
                  <a:schemeClr val="accent1">
                    <a:lumMod val="50000"/>
                  </a:schemeClr>
                </a:solidFill>
              </a:rPr>
              <a:t>Similarly,  in LOAN, the most common value is also no. ~78% of the values are classified as no</a:t>
            </a:r>
            <a:endParaRPr lang="en-IN" sz="2000">
              <a:solidFill>
                <a:schemeClr val="accent1">
                  <a:lumMod val="50000"/>
                </a:schemeClr>
              </a:solidFill>
              <a:cs typeface="Calibri"/>
            </a:endParaRPr>
          </a:p>
        </p:txBody>
      </p:sp>
    </p:spTree>
    <p:extLst>
      <p:ext uri="{BB962C8B-B14F-4D97-AF65-F5344CB8AC3E}">
        <p14:creationId xmlns:p14="http://schemas.microsoft.com/office/powerpoint/2010/main" val="9260329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E368E57B-D674-1420-2DCB-854352ECB8AD}"/>
              </a:ext>
            </a:extLst>
          </p:cNvPr>
          <p:cNvSpPr txBox="1">
            <a:spLocks/>
          </p:cNvSpPr>
          <p:nvPr/>
        </p:nvSpPr>
        <p:spPr>
          <a:xfrm>
            <a:off x="8077200" y="6492875"/>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                                             </a:t>
            </a:r>
            <a:r>
              <a:rPr lang="en-US" sz="1000" b="1">
                <a:solidFill>
                  <a:schemeClr val="bg1">
                    <a:lumMod val="50000"/>
                  </a:schemeClr>
                </a:solidFill>
                <a:latin typeface="Segoe UI" panose="020B0502040204020203" pitchFamily="34" charset="0"/>
                <a:cs typeface="Segoe UI" panose="020B0502040204020203" pitchFamily="34" charset="0"/>
              </a:rPr>
              <a:t>GO POKES | Mini Project Submission</a:t>
            </a:r>
            <a:endParaRPr lang="en-IN" b="1">
              <a:solidFill>
                <a:schemeClr val="bg1">
                  <a:lumMod val="50000"/>
                </a:schemeClr>
              </a:solidFill>
              <a:latin typeface="Segoe UI" panose="020B0502040204020203" pitchFamily="34" charset="0"/>
              <a:cs typeface="Segoe UI" panose="020B0502040204020203" pitchFamily="34" charset="0"/>
            </a:endParaRPr>
          </a:p>
        </p:txBody>
      </p:sp>
      <p:pic>
        <p:nvPicPr>
          <p:cNvPr id="4" name="Picture 6">
            <a:extLst>
              <a:ext uri="{FF2B5EF4-FFF2-40B4-BE49-F238E27FC236}">
                <a16:creationId xmlns:a16="http://schemas.microsoft.com/office/drawing/2014/main" id="{3752CE32-467A-4D29-4166-BABD51F358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58890" y="6593041"/>
            <a:ext cx="387273" cy="20138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6A541C32-9B36-9514-08B4-F0CBDDA0F117}"/>
              </a:ext>
            </a:extLst>
          </p:cNvPr>
          <p:cNvSpPr txBox="1"/>
          <p:nvPr/>
        </p:nvSpPr>
        <p:spPr>
          <a:xfrm>
            <a:off x="291557" y="214230"/>
            <a:ext cx="10868025" cy="1077218"/>
          </a:xfrm>
          <a:prstGeom prst="rect">
            <a:avLst/>
          </a:prstGeom>
          <a:noFill/>
        </p:spPr>
        <p:txBody>
          <a:bodyPr wrap="square" rtlCol="0">
            <a:spAutoFit/>
          </a:bodyPr>
          <a:lstStyle/>
          <a:p>
            <a:r>
              <a:rPr lang="en-IN" sz="3200">
                <a:solidFill>
                  <a:schemeClr val="accent2"/>
                </a:solidFill>
              </a:rPr>
              <a:t>Univariate Analysis - Distribution of Feature Columns – Housing, Contact </a:t>
            </a:r>
          </a:p>
        </p:txBody>
      </p:sp>
      <p:cxnSp>
        <p:nvCxnSpPr>
          <p:cNvPr id="11" name="Straight Connector 10">
            <a:extLst>
              <a:ext uri="{FF2B5EF4-FFF2-40B4-BE49-F238E27FC236}">
                <a16:creationId xmlns:a16="http://schemas.microsoft.com/office/drawing/2014/main" id="{46E20352-38C5-A972-7829-FACD6D948907}"/>
              </a:ext>
            </a:extLst>
          </p:cNvPr>
          <p:cNvCxnSpPr>
            <a:cxnSpLocks/>
          </p:cNvCxnSpPr>
          <p:nvPr/>
        </p:nvCxnSpPr>
        <p:spPr>
          <a:xfrm>
            <a:off x="8213428" y="1326808"/>
            <a:ext cx="11151" cy="4788252"/>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A63F28B7-694F-2158-4E2A-F5A240FF72B4}"/>
              </a:ext>
            </a:extLst>
          </p:cNvPr>
          <p:cNvPicPr>
            <a:picLocks noChangeAspect="1"/>
          </p:cNvPicPr>
          <p:nvPr/>
        </p:nvPicPr>
        <p:blipFill>
          <a:blip r:embed="rId3"/>
          <a:stretch>
            <a:fillRect/>
          </a:stretch>
        </p:blipFill>
        <p:spPr>
          <a:xfrm>
            <a:off x="447674" y="1654495"/>
            <a:ext cx="3679077" cy="3549009"/>
          </a:xfrm>
          <a:prstGeom prst="rect">
            <a:avLst/>
          </a:prstGeom>
        </p:spPr>
      </p:pic>
      <p:pic>
        <p:nvPicPr>
          <p:cNvPr id="9" name="Picture 8">
            <a:extLst>
              <a:ext uri="{FF2B5EF4-FFF2-40B4-BE49-F238E27FC236}">
                <a16:creationId xmlns:a16="http://schemas.microsoft.com/office/drawing/2014/main" id="{3801BCC8-E18C-274F-CA76-37A049A9507F}"/>
              </a:ext>
            </a:extLst>
          </p:cNvPr>
          <p:cNvPicPr>
            <a:picLocks noChangeAspect="1"/>
          </p:cNvPicPr>
          <p:nvPr/>
        </p:nvPicPr>
        <p:blipFill>
          <a:blip r:embed="rId4"/>
          <a:stretch>
            <a:fillRect/>
          </a:stretch>
        </p:blipFill>
        <p:spPr>
          <a:xfrm>
            <a:off x="4476180" y="1654495"/>
            <a:ext cx="3601020" cy="3575881"/>
          </a:xfrm>
          <a:prstGeom prst="rect">
            <a:avLst/>
          </a:prstGeom>
        </p:spPr>
      </p:pic>
      <p:sp>
        <p:nvSpPr>
          <p:cNvPr id="2" name="TextBox 1">
            <a:extLst>
              <a:ext uri="{FF2B5EF4-FFF2-40B4-BE49-F238E27FC236}">
                <a16:creationId xmlns:a16="http://schemas.microsoft.com/office/drawing/2014/main" id="{8B24FBEA-C86B-40B3-09DC-C8EB120B4ACF}"/>
              </a:ext>
            </a:extLst>
          </p:cNvPr>
          <p:cNvSpPr txBox="1"/>
          <p:nvPr/>
        </p:nvSpPr>
        <p:spPr>
          <a:xfrm>
            <a:off x="8516464" y="1725629"/>
            <a:ext cx="3227862" cy="3477875"/>
          </a:xfrm>
          <a:prstGeom prst="rect">
            <a:avLst/>
          </a:prstGeom>
          <a:noFill/>
        </p:spPr>
        <p:txBody>
          <a:bodyPr wrap="square" lIns="91440" tIns="45720" rIns="91440" bIns="45720" rtlCol="0" anchor="t">
            <a:spAutoFit/>
          </a:bodyPr>
          <a:lstStyle/>
          <a:p>
            <a:pPr marL="285750" indent="-285750">
              <a:buFont typeface="Arial" panose="020B0604020202020204" pitchFamily="34" charset="0"/>
              <a:buChar char="•"/>
            </a:pPr>
            <a:r>
              <a:rPr lang="en-IN" sz="2000">
                <a:solidFill>
                  <a:schemeClr val="accent1">
                    <a:lumMod val="50000"/>
                  </a:schemeClr>
                </a:solidFill>
              </a:rPr>
              <a:t>In HOUSING the distribution, there is an even spread between yes and no. This feature has an entropy close to 1</a:t>
            </a:r>
          </a:p>
          <a:p>
            <a:pPr marL="285750" indent="-285750">
              <a:buFont typeface="Arial" panose="020B0604020202020204" pitchFamily="34" charset="0"/>
              <a:buChar char="•"/>
            </a:pPr>
            <a:endParaRPr lang="en-IN" sz="2000">
              <a:solidFill>
                <a:schemeClr val="accent1">
                  <a:lumMod val="50000"/>
                </a:schemeClr>
              </a:solidFill>
            </a:endParaRPr>
          </a:p>
          <a:p>
            <a:pPr marL="285750" indent="-285750">
              <a:buFont typeface="Arial" panose="020B0604020202020204" pitchFamily="34" charset="0"/>
              <a:buChar char="•"/>
            </a:pPr>
            <a:r>
              <a:rPr lang="en-IN" sz="2000">
                <a:solidFill>
                  <a:schemeClr val="accent1">
                    <a:lumMod val="50000"/>
                  </a:schemeClr>
                </a:solidFill>
              </a:rPr>
              <a:t>For CONTACT, "cellular" has more values than "telephone;" however the difference is not that significant</a:t>
            </a:r>
            <a:endParaRPr lang="en-IN" sz="2000">
              <a:solidFill>
                <a:schemeClr val="accent1">
                  <a:lumMod val="50000"/>
                </a:schemeClr>
              </a:solidFill>
              <a:cs typeface="Calibri"/>
            </a:endParaRPr>
          </a:p>
        </p:txBody>
      </p:sp>
    </p:spTree>
    <p:extLst>
      <p:ext uri="{BB962C8B-B14F-4D97-AF65-F5344CB8AC3E}">
        <p14:creationId xmlns:p14="http://schemas.microsoft.com/office/powerpoint/2010/main" val="33349173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E368E57B-D674-1420-2DCB-854352ECB8AD}"/>
              </a:ext>
            </a:extLst>
          </p:cNvPr>
          <p:cNvSpPr txBox="1">
            <a:spLocks/>
          </p:cNvSpPr>
          <p:nvPr/>
        </p:nvSpPr>
        <p:spPr>
          <a:xfrm>
            <a:off x="8077200" y="6492875"/>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                                             </a:t>
            </a:r>
            <a:r>
              <a:rPr lang="en-US" sz="1000" b="1">
                <a:solidFill>
                  <a:schemeClr val="bg1">
                    <a:lumMod val="50000"/>
                  </a:schemeClr>
                </a:solidFill>
                <a:latin typeface="Segoe UI" panose="020B0502040204020203" pitchFamily="34" charset="0"/>
                <a:cs typeface="Segoe UI" panose="020B0502040204020203" pitchFamily="34" charset="0"/>
              </a:rPr>
              <a:t>GO POKES | Mini Project Submission</a:t>
            </a:r>
            <a:endParaRPr lang="en-IN" b="1">
              <a:solidFill>
                <a:schemeClr val="bg1">
                  <a:lumMod val="50000"/>
                </a:schemeClr>
              </a:solidFill>
              <a:latin typeface="Segoe UI" panose="020B0502040204020203" pitchFamily="34" charset="0"/>
              <a:cs typeface="Segoe UI" panose="020B0502040204020203" pitchFamily="34" charset="0"/>
            </a:endParaRPr>
          </a:p>
        </p:txBody>
      </p:sp>
      <p:pic>
        <p:nvPicPr>
          <p:cNvPr id="4" name="Picture 6">
            <a:extLst>
              <a:ext uri="{FF2B5EF4-FFF2-40B4-BE49-F238E27FC236}">
                <a16:creationId xmlns:a16="http://schemas.microsoft.com/office/drawing/2014/main" id="{3752CE32-467A-4D29-4166-BABD51F358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58890" y="6593041"/>
            <a:ext cx="387273" cy="20138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6A541C32-9B36-9514-08B4-F0CBDDA0F117}"/>
              </a:ext>
            </a:extLst>
          </p:cNvPr>
          <p:cNvSpPr txBox="1"/>
          <p:nvPr/>
        </p:nvSpPr>
        <p:spPr>
          <a:xfrm>
            <a:off x="296478" y="205909"/>
            <a:ext cx="10868025" cy="1077218"/>
          </a:xfrm>
          <a:prstGeom prst="rect">
            <a:avLst/>
          </a:prstGeom>
          <a:noFill/>
        </p:spPr>
        <p:txBody>
          <a:bodyPr wrap="square" rtlCol="0">
            <a:spAutoFit/>
          </a:bodyPr>
          <a:lstStyle/>
          <a:p>
            <a:r>
              <a:rPr lang="en-IN" sz="3200">
                <a:solidFill>
                  <a:schemeClr val="accent2"/>
                </a:solidFill>
              </a:rPr>
              <a:t>Univariate Analysis - Distribution of Feature Columns – month, </a:t>
            </a:r>
            <a:r>
              <a:rPr lang="en-IN" sz="3200" err="1">
                <a:solidFill>
                  <a:schemeClr val="accent2"/>
                </a:solidFill>
              </a:rPr>
              <a:t>day_of_week</a:t>
            </a:r>
            <a:r>
              <a:rPr lang="en-IN" sz="3200">
                <a:solidFill>
                  <a:schemeClr val="accent2"/>
                </a:solidFill>
              </a:rPr>
              <a:t> </a:t>
            </a:r>
          </a:p>
        </p:txBody>
      </p:sp>
      <p:cxnSp>
        <p:nvCxnSpPr>
          <p:cNvPr id="11" name="Straight Connector 10">
            <a:extLst>
              <a:ext uri="{FF2B5EF4-FFF2-40B4-BE49-F238E27FC236}">
                <a16:creationId xmlns:a16="http://schemas.microsoft.com/office/drawing/2014/main" id="{46E20352-38C5-A972-7829-FACD6D948907}"/>
              </a:ext>
            </a:extLst>
          </p:cNvPr>
          <p:cNvCxnSpPr>
            <a:cxnSpLocks/>
          </p:cNvCxnSpPr>
          <p:nvPr/>
        </p:nvCxnSpPr>
        <p:spPr>
          <a:xfrm>
            <a:off x="8735942" y="1290357"/>
            <a:ext cx="11151" cy="4788252"/>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5E914382-DF3A-F98A-F2E0-6894DBE6C05D}"/>
              </a:ext>
            </a:extLst>
          </p:cNvPr>
          <p:cNvPicPr>
            <a:picLocks noChangeAspect="1"/>
          </p:cNvPicPr>
          <p:nvPr/>
        </p:nvPicPr>
        <p:blipFill>
          <a:blip r:embed="rId3"/>
          <a:stretch>
            <a:fillRect/>
          </a:stretch>
        </p:blipFill>
        <p:spPr>
          <a:xfrm>
            <a:off x="280050" y="1617602"/>
            <a:ext cx="4119427" cy="3987438"/>
          </a:xfrm>
          <a:prstGeom prst="rect">
            <a:avLst/>
          </a:prstGeom>
        </p:spPr>
      </p:pic>
      <p:pic>
        <p:nvPicPr>
          <p:cNvPr id="9" name="Picture 8">
            <a:extLst>
              <a:ext uri="{FF2B5EF4-FFF2-40B4-BE49-F238E27FC236}">
                <a16:creationId xmlns:a16="http://schemas.microsoft.com/office/drawing/2014/main" id="{2E25C95E-7B79-962F-D3EB-8DE72CB4FEBC}"/>
              </a:ext>
            </a:extLst>
          </p:cNvPr>
          <p:cNvPicPr>
            <a:picLocks noChangeAspect="1"/>
          </p:cNvPicPr>
          <p:nvPr/>
        </p:nvPicPr>
        <p:blipFill>
          <a:blip r:embed="rId4"/>
          <a:stretch>
            <a:fillRect/>
          </a:stretch>
        </p:blipFill>
        <p:spPr>
          <a:xfrm>
            <a:off x="4546992" y="1665288"/>
            <a:ext cx="4079957" cy="3939752"/>
          </a:xfrm>
          <a:prstGeom prst="rect">
            <a:avLst/>
          </a:prstGeom>
        </p:spPr>
      </p:pic>
      <p:sp>
        <p:nvSpPr>
          <p:cNvPr id="6" name="TextBox 5">
            <a:extLst>
              <a:ext uri="{FF2B5EF4-FFF2-40B4-BE49-F238E27FC236}">
                <a16:creationId xmlns:a16="http://schemas.microsoft.com/office/drawing/2014/main" id="{E6516837-F2DD-3F3A-62A5-6ADC4CCFEDC1}"/>
              </a:ext>
            </a:extLst>
          </p:cNvPr>
          <p:cNvSpPr txBox="1"/>
          <p:nvPr/>
        </p:nvSpPr>
        <p:spPr>
          <a:xfrm>
            <a:off x="8957579" y="1665288"/>
            <a:ext cx="3045713" cy="3477875"/>
          </a:xfrm>
          <a:prstGeom prst="rect">
            <a:avLst/>
          </a:prstGeom>
          <a:noFill/>
        </p:spPr>
        <p:txBody>
          <a:bodyPr wrap="square" rtlCol="0">
            <a:spAutoFit/>
          </a:bodyPr>
          <a:lstStyle/>
          <a:p>
            <a:r>
              <a:rPr lang="en-IN" sz="2000">
                <a:solidFill>
                  <a:schemeClr val="accent1">
                    <a:lumMod val="50000"/>
                  </a:schemeClr>
                </a:solidFill>
              </a:rPr>
              <a:t>In MONTH, the top 3 values are:</a:t>
            </a:r>
          </a:p>
          <a:p>
            <a:pPr marL="285750" lvl="1" indent="-285750">
              <a:buFont typeface="Arial" panose="020B0604020202020204" pitchFamily="34" charset="0"/>
              <a:buChar char="•"/>
            </a:pPr>
            <a:r>
              <a:rPr lang="en-IN" sz="2000">
                <a:solidFill>
                  <a:schemeClr val="accent1">
                    <a:lumMod val="50000"/>
                  </a:schemeClr>
                </a:solidFill>
              </a:rPr>
              <a:t>May</a:t>
            </a:r>
          </a:p>
          <a:p>
            <a:pPr marL="285750" lvl="1" indent="-285750">
              <a:buFont typeface="Arial" panose="020B0604020202020204" pitchFamily="34" charset="0"/>
              <a:buChar char="•"/>
            </a:pPr>
            <a:r>
              <a:rPr lang="en-IN" sz="2000">
                <a:solidFill>
                  <a:schemeClr val="accent1">
                    <a:lumMod val="50000"/>
                  </a:schemeClr>
                </a:solidFill>
              </a:rPr>
              <a:t>Jul</a:t>
            </a:r>
          </a:p>
          <a:p>
            <a:pPr marL="285750" lvl="1" indent="-285750">
              <a:buFont typeface="Arial" panose="020B0604020202020204" pitchFamily="34" charset="0"/>
              <a:buChar char="•"/>
            </a:pPr>
            <a:r>
              <a:rPr lang="en-IN" sz="2000">
                <a:solidFill>
                  <a:schemeClr val="accent1">
                    <a:lumMod val="50000"/>
                  </a:schemeClr>
                </a:solidFill>
              </a:rPr>
              <a:t>Aug</a:t>
            </a:r>
          </a:p>
          <a:p>
            <a:pPr marL="285750" indent="-285750">
              <a:buFont typeface="Arial" panose="020B0604020202020204" pitchFamily="34" charset="0"/>
              <a:buChar char="•"/>
            </a:pPr>
            <a:endParaRPr lang="en-IN" sz="2000">
              <a:solidFill>
                <a:schemeClr val="accent1">
                  <a:lumMod val="50000"/>
                </a:schemeClr>
              </a:solidFill>
            </a:endParaRPr>
          </a:p>
          <a:p>
            <a:r>
              <a:rPr lang="en-IN" sz="2000">
                <a:solidFill>
                  <a:schemeClr val="accent1">
                    <a:lumMod val="50000"/>
                  </a:schemeClr>
                </a:solidFill>
              </a:rPr>
              <a:t>For DAY OF WEEK, most frequent 3 values are:</a:t>
            </a:r>
          </a:p>
          <a:p>
            <a:pPr marL="285750" lvl="1" indent="-285750">
              <a:buFont typeface="Arial" panose="020B0604020202020204" pitchFamily="34" charset="0"/>
              <a:buChar char="•"/>
            </a:pPr>
            <a:r>
              <a:rPr lang="en-IN" sz="2000">
                <a:solidFill>
                  <a:schemeClr val="accent1">
                    <a:lumMod val="50000"/>
                  </a:schemeClr>
                </a:solidFill>
              </a:rPr>
              <a:t>Thu</a:t>
            </a:r>
          </a:p>
          <a:p>
            <a:pPr marL="285750" lvl="1" indent="-285750">
              <a:buFont typeface="Arial" panose="020B0604020202020204" pitchFamily="34" charset="0"/>
              <a:buChar char="•"/>
            </a:pPr>
            <a:r>
              <a:rPr lang="en-IN" sz="2000">
                <a:solidFill>
                  <a:schemeClr val="accent1">
                    <a:lumMod val="50000"/>
                  </a:schemeClr>
                </a:solidFill>
              </a:rPr>
              <a:t>Mon</a:t>
            </a:r>
          </a:p>
          <a:p>
            <a:pPr marL="285750" lvl="1" indent="-285750">
              <a:buFont typeface="Arial" panose="020B0604020202020204" pitchFamily="34" charset="0"/>
              <a:buChar char="•"/>
            </a:pPr>
            <a:r>
              <a:rPr lang="en-IN" sz="2000">
                <a:solidFill>
                  <a:schemeClr val="accent1">
                    <a:lumMod val="50000"/>
                  </a:schemeClr>
                </a:solidFill>
              </a:rPr>
              <a:t>Wed</a:t>
            </a:r>
          </a:p>
        </p:txBody>
      </p:sp>
    </p:spTree>
    <p:extLst>
      <p:ext uri="{BB962C8B-B14F-4D97-AF65-F5344CB8AC3E}">
        <p14:creationId xmlns:p14="http://schemas.microsoft.com/office/powerpoint/2010/main" val="34491245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E368E57B-D674-1420-2DCB-854352ECB8AD}"/>
              </a:ext>
            </a:extLst>
          </p:cNvPr>
          <p:cNvSpPr txBox="1">
            <a:spLocks/>
          </p:cNvSpPr>
          <p:nvPr/>
        </p:nvSpPr>
        <p:spPr>
          <a:xfrm>
            <a:off x="8077200" y="6492875"/>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                                             </a:t>
            </a:r>
            <a:r>
              <a:rPr lang="en-US" sz="1000" b="1">
                <a:solidFill>
                  <a:schemeClr val="bg1">
                    <a:lumMod val="50000"/>
                  </a:schemeClr>
                </a:solidFill>
                <a:latin typeface="Segoe UI" panose="020B0502040204020203" pitchFamily="34" charset="0"/>
                <a:cs typeface="Segoe UI" panose="020B0502040204020203" pitchFamily="34" charset="0"/>
              </a:rPr>
              <a:t>GO POKES | Mini Project Submission</a:t>
            </a:r>
            <a:endParaRPr lang="en-IN" b="1">
              <a:solidFill>
                <a:schemeClr val="bg1">
                  <a:lumMod val="50000"/>
                </a:schemeClr>
              </a:solidFill>
              <a:latin typeface="Segoe UI" panose="020B0502040204020203" pitchFamily="34" charset="0"/>
              <a:cs typeface="Segoe UI" panose="020B0502040204020203" pitchFamily="34" charset="0"/>
            </a:endParaRPr>
          </a:p>
        </p:txBody>
      </p:sp>
      <p:pic>
        <p:nvPicPr>
          <p:cNvPr id="4" name="Picture 6">
            <a:extLst>
              <a:ext uri="{FF2B5EF4-FFF2-40B4-BE49-F238E27FC236}">
                <a16:creationId xmlns:a16="http://schemas.microsoft.com/office/drawing/2014/main" id="{3752CE32-467A-4D29-4166-BABD51F358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58890" y="6593041"/>
            <a:ext cx="387273" cy="20138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6A541C32-9B36-9514-08B4-F0CBDDA0F117}"/>
              </a:ext>
            </a:extLst>
          </p:cNvPr>
          <p:cNvSpPr txBox="1"/>
          <p:nvPr/>
        </p:nvSpPr>
        <p:spPr>
          <a:xfrm>
            <a:off x="291557" y="212186"/>
            <a:ext cx="10868025" cy="584775"/>
          </a:xfrm>
          <a:prstGeom prst="rect">
            <a:avLst/>
          </a:prstGeom>
          <a:noFill/>
        </p:spPr>
        <p:txBody>
          <a:bodyPr wrap="square" rtlCol="0">
            <a:spAutoFit/>
          </a:bodyPr>
          <a:lstStyle/>
          <a:p>
            <a:r>
              <a:rPr lang="en-IN" sz="3200">
                <a:solidFill>
                  <a:schemeClr val="accent2"/>
                </a:solidFill>
              </a:rPr>
              <a:t>Univariate Analysis - Distribution of Feature Columns – Outcome </a:t>
            </a:r>
          </a:p>
        </p:txBody>
      </p:sp>
      <p:cxnSp>
        <p:nvCxnSpPr>
          <p:cNvPr id="11" name="Straight Connector 10">
            <a:extLst>
              <a:ext uri="{FF2B5EF4-FFF2-40B4-BE49-F238E27FC236}">
                <a16:creationId xmlns:a16="http://schemas.microsoft.com/office/drawing/2014/main" id="{46E20352-38C5-A972-7829-FACD6D948907}"/>
              </a:ext>
            </a:extLst>
          </p:cNvPr>
          <p:cNvCxnSpPr>
            <a:cxnSpLocks/>
          </p:cNvCxnSpPr>
          <p:nvPr/>
        </p:nvCxnSpPr>
        <p:spPr>
          <a:xfrm>
            <a:off x="7508034" y="1326808"/>
            <a:ext cx="11151" cy="4788252"/>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19790097-3720-B6DC-22C1-99DE231B1975}"/>
              </a:ext>
            </a:extLst>
          </p:cNvPr>
          <p:cNvPicPr>
            <a:picLocks noChangeAspect="1"/>
          </p:cNvPicPr>
          <p:nvPr/>
        </p:nvPicPr>
        <p:blipFill>
          <a:blip r:embed="rId3"/>
          <a:stretch>
            <a:fillRect/>
          </a:stretch>
        </p:blipFill>
        <p:spPr>
          <a:xfrm>
            <a:off x="1788412" y="1180879"/>
            <a:ext cx="5234054" cy="5080111"/>
          </a:xfrm>
          <a:prstGeom prst="rect">
            <a:avLst/>
          </a:prstGeom>
        </p:spPr>
      </p:pic>
      <p:sp>
        <p:nvSpPr>
          <p:cNvPr id="2" name="TextBox 1">
            <a:extLst>
              <a:ext uri="{FF2B5EF4-FFF2-40B4-BE49-F238E27FC236}">
                <a16:creationId xmlns:a16="http://schemas.microsoft.com/office/drawing/2014/main" id="{FEC675E1-65CE-4900-77F9-F5876A8AF83C}"/>
              </a:ext>
            </a:extLst>
          </p:cNvPr>
          <p:cNvSpPr txBox="1"/>
          <p:nvPr/>
        </p:nvSpPr>
        <p:spPr>
          <a:xfrm>
            <a:off x="8004753" y="2305615"/>
            <a:ext cx="3227862" cy="1938992"/>
          </a:xfrm>
          <a:prstGeom prst="rect">
            <a:avLst/>
          </a:prstGeom>
          <a:noFill/>
        </p:spPr>
        <p:txBody>
          <a:bodyPr wrap="square" lIns="91440" tIns="45720" rIns="91440" bIns="45720" rtlCol="0" anchor="t">
            <a:spAutoFit/>
          </a:bodyPr>
          <a:lstStyle/>
          <a:p>
            <a:pPr marL="285750" indent="-285750">
              <a:buFont typeface="Arial" panose="020B0604020202020204" pitchFamily="34" charset="0"/>
              <a:buChar char="•"/>
            </a:pPr>
            <a:r>
              <a:rPr lang="en-IN" sz="2000">
                <a:solidFill>
                  <a:schemeClr val="accent1">
                    <a:lumMod val="50000"/>
                  </a:schemeClr>
                </a:solidFill>
              </a:rPr>
              <a:t>In the OUTCOME variable, the most frequent value is non-existent.</a:t>
            </a:r>
          </a:p>
          <a:p>
            <a:pPr marL="285750" indent="-285750">
              <a:buFont typeface="Arial" panose="020B0604020202020204" pitchFamily="34" charset="0"/>
              <a:buChar char="•"/>
            </a:pPr>
            <a:endParaRPr lang="en-IN" sz="2000">
              <a:solidFill>
                <a:schemeClr val="accent1">
                  <a:lumMod val="50000"/>
                </a:schemeClr>
              </a:solidFill>
            </a:endParaRPr>
          </a:p>
          <a:p>
            <a:pPr marL="285750" indent="-285750">
              <a:buFont typeface="Arial" panose="020B0604020202020204" pitchFamily="34" charset="0"/>
              <a:buChar char="•"/>
            </a:pPr>
            <a:r>
              <a:rPr lang="en-IN" sz="2000">
                <a:solidFill>
                  <a:schemeClr val="accent1">
                    <a:lumMod val="50000"/>
                  </a:schemeClr>
                </a:solidFill>
              </a:rPr>
              <a:t>~84% of the values fall in the non-existent category.</a:t>
            </a:r>
            <a:endParaRPr lang="en-IN" sz="2000">
              <a:solidFill>
                <a:schemeClr val="accent1">
                  <a:lumMod val="50000"/>
                </a:schemeClr>
              </a:solidFill>
              <a:cs typeface="Calibri"/>
            </a:endParaRPr>
          </a:p>
        </p:txBody>
      </p:sp>
    </p:spTree>
    <p:extLst>
      <p:ext uri="{BB962C8B-B14F-4D97-AF65-F5344CB8AC3E}">
        <p14:creationId xmlns:p14="http://schemas.microsoft.com/office/powerpoint/2010/main" val="8234513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E368E57B-D674-1420-2DCB-854352ECB8AD}"/>
              </a:ext>
            </a:extLst>
          </p:cNvPr>
          <p:cNvSpPr txBox="1">
            <a:spLocks/>
          </p:cNvSpPr>
          <p:nvPr/>
        </p:nvSpPr>
        <p:spPr>
          <a:xfrm>
            <a:off x="8077200" y="6492875"/>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                                             </a:t>
            </a:r>
            <a:r>
              <a:rPr lang="en-US" sz="1000" b="1">
                <a:solidFill>
                  <a:schemeClr val="bg1">
                    <a:lumMod val="50000"/>
                  </a:schemeClr>
                </a:solidFill>
                <a:latin typeface="Segoe UI" panose="020B0502040204020203" pitchFamily="34" charset="0"/>
                <a:cs typeface="Segoe UI" panose="020B0502040204020203" pitchFamily="34" charset="0"/>
              </a:rPr>
              <a:t>GO POKES | Mini Project Submission</a:t>
            </a:r>
            <a:endParaRPr lang="en-IN" b="1">
              <a:solidFill>
                <a:schemeClr val="bg1">
                  <a:lumMod val="50000"/>
                </a:schemeClr>
              </a:solidFill>
              <a:latin typeface="Segoe UI" panose="020B0502040204020203" pitchFamily="34" charset="0"/>
              <a:cs typeface="Segoe UI" panose="020B0502040204020203" pitchFamily="34" charset="0"/>
            </a:endParaRPr>
          </a:p>
        </p:txBody>
      </p:sp>
      <p:pic>
        <p:nvPicPr>
          <p:cNvPr id="4" name="Picture 6">
            <a:extLst>
              <a:ext uri="{FF2B5EF4-FFF2-40B4-BE49-F238E27FC236}">
                <a16:creationId xmlns:a16="http://schemas.microsoft.com/office/drawing/2014/main" id="{3752CE32-467A-4D29-4166-BABD51F358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58890" y="6593041"/>
            <a:ext cx="387273" cy="20138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6A541C32-9B36-9514-08B4-F0CBDDA0F117}"/>
              </a:ext>
            </a:extLst>
          </p:cNvPr>
          <p:cNvSpPr txBox="1"/>
          <p:nvPr/>
        </p:nvSpPr>
        <p:spPr>
          <a:xfrm>
            <a:off x="291557" y="209994"/>
            <a:ext cx="10868025" cy="1077218"/>
          </a:xfrm>
          <a:prstGeom prst="rect">
            <a:avLst/>
          </a:prstGeom>
          <a:noFill/>
        </p:spPr>
        <p:txBody>
          <a:bodyPr wrap="square" rtlCol="0">
            <a:spAutoFit/>
          </a:bodyPr>
          <a:lstStyle/>
          <a:p>
            <a:r>
              <a:rPr lang="en-IN" sz="3200">
                <a:solidFill>
                  <a:schemeClr val="accent2"/>
                </a:solidFill>
              </a:rPr>
              <a:t>Univariate Analysis - Distribution of Feature Columns –  Target Variable ( Yes / No )</a:t>
            </a:r>
          </a:p>
        </p:txBody>
      </p:sp>
      <p:cxnSp>
        <p:nvCxnSpPr>
          <p:cNvPr id="11" name="Straight Connector 10">
            <a:extLst>
              <a:ext uri="{FF2B5EF4-FFF2-40B4-BE49-F238E27FC236}">
                <a16:creationId xmlns:a16="http://schemas.microsoft.com/office/drawing/2014/main" id="{46E20352-38C5-A972-7829-FACD6D948907}"/>
              </a:ext>
            </a:extLst>
          </p:cNvPr>
          <p:cNvCxnSpPr>
            <a:cxnSpLocks/>
          </p:cNvCxnSpPr>
          <p:nvPr/>
        </p:nvCxnSpPr>
        <p:spPr>
          <a:xfrm>
            <a:off x="7419311" y="1495917"/>
            <a:ext cx="11151" cy="4788252"/>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E718AA3B-51F4-53B6-3A82-9EC095744185}"/>
              </a:ext>
            </a:extLst>
          </p:cNvPr>
          <p:cNvPicPr>
            <a:picLocks noChangeAspect="1"/>
          </p:cNvPicPr>
          <p:nvPr/>
        </p:nvPicPr>
        <p:blipFill>
          <a:blip r:embed="rId3"/>
          <a:stretch>
            <a:fillRect/>
          </a:stretch>
        </p:blipFill>
        <p:spPr>
          <a:xfrm>
            <a:off x="1572825" y="1399791"/>
            <a:ext cx="5237826" cy="5093084"/>
          </a:xfrm>
          <a:prstGeom prst="rect">
            <a:avLst/>
          </a:prstGeom>
        </p:spPr>
      </p:pic>
      <p:sp>
        <p:nvSpPr>
          <p:cNvPr id="2" name="TextBox 1">
            <a:extLst>
              <a:ext uri="{FF2B5EF4-FFF2-40B4-BE49-F238E27FC236}">
                <a16:creationId xmlns:a16="http://schemas.microsoft.com/office/drawing/2014/main" id="{501D64C5-D6CA-16CE-4D88-B7E66406CF2B}"/>
              </a:ext>
            </a:extLst>
          </p:cNvPr>
          <p:cNvSpPr txBox="1"/>
          <p:nvPr/>
        </p:nvSpPr>
        <p:spPr>
          <a:xfrm>
            <a:off x="8015311" y="2622894"/>
            <a:ext cx="3461704" cy="1323439"/>
          </a:xfrm>
          <a:prstGeom prst="rect">
            <a:avLst/>
          </a:prstGeom>
          <a:noFill/>
        </p:spPr>
        <p:txBody>
          <a:bodyPr wrap="square" lIns="91440" tIns="45720" rIns="91440" bIns="45720" rtlCol="0" anchor="t">
            <a:spAutoFit/>
          </a:bodyPr>
          <a:lstStyle/>
          <a:p>
            <a:pPr marL="285750" lvl="1" indent="-285750">
              <a:buFont typeface="Arial" panose="020B0604020202020204" pitchFamily="34" charset="0"/>
              <a:buChar char="•"/>
            </a:pPr>
            <a:r>
              <a:rPr lang="en-IN" sz="2000">
                <a:solidFill>
                  <a:schemeClr val="accent1">
                    <a:lumMod val="50000"/>
                  </a:schemeClr>
                </a:solidFill>
              </a:rPr>
              <a:t>Finally, the target variable is skewed to the value no,</a:t>
            </a:r>
          </a:p>
          <a:p>
            <a:pPr marL="742950" lvl="2" indent="-285750">
              <a:buFont typeface="Arial" panose="020B0604020202020204" pitchFamily="34" charset="0"/>
              <a:buChar char="•"/>
            </a:pPr>
            <a:r>
              <a:rPr lang="en-IN" sz="2000">
                <a:solidFill>
                  <a:schemeClr val="accent1">
                    <a:lumMod val="50000"/>
                  </a:schemeClr>
                </a:solidFill>
              </a:rPr>
              <a:t>~36,000 values are no.</a:t>
            </a:r>
            <a:endParaRPr lang="en-IN" sz="2000">
              <a:solidFill>
                <a:schemeClr val="accent1">
                  <a:lumMod val="50000"/>
                </a:schemeClr>
              </a:solidFill>
              <a:cs typeface="Calibri"/>
            </a:endParaRPr>
          </a:p>
          <a:p>
            <a:pPr marL="742950" lvl="2" indent="-285750">
              <a:buFont typeface="Arial" panose="020B0604020202020204" pitchFamily="34" charset="0"/>
              <a:buChar char="•"/>
            </a:pPr>
            <a:r>
              <a:rPr lang="en-IN" sz="2000">
                <a:solidFill>
                  <a:schemeClr val="accent1">
                    <a:lumMod val="50000"/>
                  </a:schemeClr>
                </a:solidFill>
              </a:rPr>
              <a:t>~5,000 values are yes.</a:t>
            </a:r>
            <a:endParaRPr lang="en-IN" sz="2000">
              <a:solidFill>
                <a:schemeClr val="accent1">
                  <a:lumMod val="50000"/>
                </a:schemeClr>
              </a:solidFill>
              <a:cs typeface="Calibri"/>
            </a:endParaRPr>
          </a:p>
        </p:txBody>
      </p:sp>
    </p:spTree>
    <p:extLst>
      <p:ext uri="{BB962C8B-B14F-4D97-AF65-F5344CB8AC3E}">
        <p14:creationId xmlns:p14="http://schemas.microsoft.com/office/powerpoint/2010/main" val="27548312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E368E57B-D674-1420-2DCB-854352ECB8AD}"/>
              </a:ext>
            </a:extLst>
          </p:cNvPr>
          <p:cNvSpPr txBox="1">
            <a:spLocks/>
          </p:cNvSpPr>
          <p:nvPr/>
        </p:nvSpPr>
        <p:spPr>
          <a:xfrm>
            <a:off x="8077200" y="6492875"/>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                                             </a:t>
            </a:r>
            <a:r>
              <a:rPr lang="en-US" sz="1000" b="1">
                <a:solidFill>
                  <a:schemeClr val="bg1">
                    <a:lumMod val="50000"/>
                  </a:schemeClr>
                </a:solidFill>
                <a:latin typeface="Segoe UI" panose="020B0502040204020203" pitchFamily="34" charset="0"/>
                <a:cs typeface="Segoe UI" panose="020B0502040204020203" pitchFamily="34" charset="0"/>
              </a:rPr>
              <a:t>GO POKES | Mini Project Submission</a:t>
            </a:r>
            <a:endParaRPr lang="en-IN" b="1">
              <a:solidFill>
                <a:schemeClr val="bg1">
                  <a:lumMod val="50000"/>
                </a:schemeClr>
              </a:solidFill>
              <a:latin typeface="Segoe UI" panose="020B0502040204020203" pitchFamily="34" charset="0"/>
              <a:cs typeface="Segoe UI" panose="020B0502040204020203" pitchFamily="34" charset="0"/>
            </a:endParaRPr>
          </a:p>
        </p:txBody>
      </p:sp>
      <p:pic>
        <p:nvPicPr>
          <p:cNvPr id="4" name="Picture 6">
            <a:extLst>
              <a:ext uri="{FF2B5EF4-FFF2-40B4-BE49-F238E27FC236}">
                <a16:creationId xmlns:a16="http://schemas.microsoft.com/office/drawing/2014/main" id="{3752CE32-467A-4D29-4166-BABD51F358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58890" y="6593041"/>
            <a:ext cx="387273" cy="20138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6A541C32-9B36-9514-08B4-F0CBDDA0F117}"/>
              </a:ext>
            </a:extLst>
          </p:cNvPr>
          <p:cNvSpPr txBox="1"/>
          <p:nvPr/>
        </p:nvSpPr>
        <p:spPr>
          <a:xfrm>
            <a:off x="291557" y="209994"/>
            <a:ext cx="11071536" cy="584775"/>
          </a:xfrm>
          <a:prstGeom prst="rect">
            <a:avLst/>
          </a:prstGeom>
          <a:noFill/>
        </p:spPr>
        <p:txBody>
          <a:bodyPr wrap="square" rtlCol="0">
            <a:spAutoFit/>
          </a:bodyPr>
          <a:lstStyle/>
          <a:p>
            <a:r>
              <a:rPr lang="en-IN" sz="3200">
                <a:solidFill>
                  <a:schemeClr val="accent2"/>
                </a:solidFill>
              </a:rPr>
              <a:t>Bivariate Analysis- Feature Columns –  Target Variable ( Yes / No )</a:t>
            </a:r>
          </a:p>
        </p:txBody>
      </p:sp>
      <p:pic>
        <p:nvPicPr>
          <p:cNvPr id="1026" name="Picture 2" descr="image">
            <a:extLst>
              <a:ext uri="{FF2B5EF4-FFF2-40B4-BE49-F238E27FC236}">
                <a16:creationId xmlns:a16="http://schemas.microsoft.com/office/drawing/2014/main" id="{B10BF6DA-1CE0-584C-D940-D446073B06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50041" y="971980"/>
            <a:ext cx="8693382" cy="534368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44889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E368E57B-D674-1420-2DCB-854352ECB8AD}"/>
              </a:ext>
            </a:extLst>
          </p:cNvPr>
          <p:cNvSpPr txBox="1">
            <a:spLocks/>
          </p:cNvSpPr>
          <p:nvPr/>
        </p:nvSpPr>
        <p:spPr>
          <a:xfrm>
            <a:off x="8077200" y="6492875"/>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                                             </a:t>
            </a:r>
            <a:r>
              <a:rPr lang="en-US" sz="1000" b="1">
                <a:solidFill>
                  <a:schemeClr val="bg1">
                    <a:lumMod val="50000"/>
                  </a:schemeClr>
                </a:solidFill>
                <a:latin typeface="Segoe UI" panose="020B0502040204020203" pitchFamily="34" charset="0"/>
                <a:cs typeface="Segoe UI" panose="020B0502040204020203" pitchFamily="34" charset="0"/>
              </a:rPr>
              <a:t>GO POKES | Mini Project Submission</a:t>
            </a:r>
            <a:endParaRPr lang="en-IN" b="1">
              <a:solidFill>
                <a:schemeClr val="bg1">
                  <a:lumMod val="50000"/>
                </a:schemeClr>
              </a:solidFill>
              <a:latin typeface="Segoe UI" panose="020B0502040204020203" pitchFamily="34" charset="0"/>
              <a:cs typeface="Segoe UI" panose="020B0502040204020203" pitchFamily="34" charset="0"/>
            </a:endParaRPr>
          </a:p>
        </p:txBody>
      </p:sp>
      <p:pic>
        <p:nvPicPr>
          <p:cNvPr id="4" name="Picture 6">
            <a:extLst>
              <a:ext uri="{FF2B5EF4-FFF2-40B4-BE49-F238E27FC236}">
                <a16:creationId xmlns:a16="http://schemas.microsoft.com/office/drawing/2014/main" id="{3752CE32-467A-4D29-4166-BABD51F358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58890" y="6593041"/>
            <a:ext cx="387273" cy="20138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6A541C32-9B36-9514-08B4-F0CBDDA0F117}"/>
              </a:ext>
            </a:extLst>
          </p:cNvPr>
          <p:cNvSpPr txBox="1"/>
          <p:nvPr/>
        </p:nvSpPr>
        <p:spPr>
          <a:xfrm>
            <a:off x="291557" y="209994"/>
            <a:ext cx="11071536" cy="584775"/>
          </a:xfrm>
          <a:prstGeom prst="rect">
            <a:avLst/>
          </a:prstGeom>
          <a:noFill/>
        </p:spPr>
        <p:txBody>
          <a:bodyPr wrap="square" rtlCol="0">
            <a:spAutoFit/>
          </a:bodyPr>
          <a:lstStyle/>
          <a:p>
            <a:r>
              <a:rPr lang="en-IN" sz="3200">
                <a:solidFill>
                  <a:schemeClr val="accent2"/>
                </a:solidFill>
              </a:rPr>
              <a:t>Bivariate Analysis- Feature Columns –  Target Variable ( Yes / No )</a:t>
            </a:r>
          </a:p>
        </p:txBody>
      </p:sp>
      <p:pic>
        <p:nvPicPr>
          <p:cNvPr id="2050" name="Picture 2">
            <a:extLst>
              <a:ext uri="{FF2B5EF4-FFF2-40B4-BE49-F238E27FC236}">
                <a16:creationId xmlns:a16="http://schemas.microsoft.com/office/drawing/2014/main" id="{DB3F3FC3-BE97-166C-E6B5-433D3D209C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397" y="1125538"/>
            <a:ext cx="10512696" cy="4633525"/>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35099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E368E57B-D674-1420-2DCB-854352ECB8AD}"/>
              </a:ext>
            </a:extLst>
          </p:cNvPr>
          <p:cNvSpPr txBox="1">
            <a:spLocks/>
          </p:cNvSpPr>
          <p:nvPr/>
        </p:nvSpPr>
        <p:spPr>
          <a:xfrm>
            <a:off x="8077200" y="6492875"/>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                                             </a:t>
            </a:r>
            <a:r>
              <a:rPr lang="en-US" sz="1000" b="1">
                <a:solidFill>
                  <a:schemeClr val="bg1">
                    <a:lumMod val="50000"/>
                  </a:schemeClr>
                </a:solidFill>
                <a:latin typeface="Segoe UI" panose="020B0502040204020203" pitchFamily="34" charset="0"/>
                <a:cs typeface="Segoe UI" panose="020B0502040204020203" pitchFamily="34" charset="0"/>
              </a:rPr>
              <a:t>GO POKES | Mini Project Submission</a:t>
            </a:r>
            <a:endParaRPr lang="en-IN" b="1">
              <a:solidFill>
                <a:schemeClr val="bg1">
                  <a:lumMod val="50000"/>
                </a:schemeClr>
              </a:solidFill>
              <a:latin typeface="Segoe UI" panose="020B0502040204020203" pitchFamily="34" charset="0"/>
              <a:cs typeface="Segoe UI" panose="020B0502040204020203" pitchFamily="34" charset="0"/>
            </a:endParaRPr>
          </a:p>
        </p:txBody>
      </p:sp>
      <p:pic>
        <p:nvPicPr>
          <p:cNvPr id="4" name="Picture 6">
            <a:extLst>
              <a:ext uri="{FF2B5EF4-FFF2-40B4-BE49-F238E27FC236}">
                <a16:creationId xmlns:a16="http://schemas.microsoft.com/office/drawing/2014/main" id="{3752CE32-467A-4D29-4166-BABD51F358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58890" y="6593041"/>
            <a:ext cx="387273" cy="20138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6A541C32-9B36-9514-08B4-F0CBDDA0F117}"/>
              </a:ext>
            </a:extLst>
          </p:cNvPr>
          <p:cNvSpPr txBox="1"/>
          <p:nvPr/>
        </p:nvSpPr>
        <p:spPr>
          <a:xfrm>
            <a:off x="313860" y="219253"/>
            <a:ext cx="10868025" cy="1077218"/>
          </a:xfrm>
          <a:prstGeom prst="rect">
            <a:avLst/>
          </a:prstGeom>
          <a:noFill/>
        </p:spPr>
        <p:txBody>
          <a:bodyPr wrap="square" rtlCol="0">
            <a:spAutoFit/>
          </a:bodyPr>
          <a:lstStyle/>
          <a:p>
            <a:r>
              <a:rPr lang="en-IN" sz="3200">
                <a:solidFill>
                  <a:schemeClr val="accent2"/>
                </a:solidFill>
              </a:rPr>
              <a:t>Multivariate Analysis - Correlation Analysis b/w Numeric Variables </a:t>
            </a:r>
          </a:p>
        </p:txBody>
      </p:sp>
      <p:pic>
        <p:nvPicPr>
          <p:cNvPr id="7" name="Picture 6">
            <a:extLst>
              <a:ext uri="{FF2B5EF4-FFF2-40B4-BE49-F238E27FC236}">
                <a16:creationId xmlns:a16="http://schemas.microsoft.com/office/drawing/2014/main" id="{421AD250-B0A4-A8E0-E845-BE0A9D2C75DE}"/>
              </a:ext>
            </a:extLst>
          </p:cNvPr>
          <p:cNvPicPr>
            <a:picLocks noChangeAspect="1"/>
          </p:cNvPicPr>
          <p:nvPr/>
        </p:nvPicPr>
        <p:blipFill>
          <a:blip r:embed="rId3"/>
          <a:stretch>
            <a:fillRect/>
          </a:stretch>
        </p:blipFill>
        <p:spPr>
          <a:xfrm>
            <a:off x="835310" y="1539203"/>
            <a:ext cx="10260154" cy="3567057"/>
          </a:xfrm>
          <a:prstGeom prst="rect">
            <a:avLst/>
          </a:prstGeom>
          <a:ln>
            <a:solidFill>
              <a:schemeClr val="tx1"/>
            </a:solidFill>
          </a:ln>
        </p:spPr>
      </p:pic>
      <p:sp>
        <p:nvSpPr>
          <p:cNvPr id="9" name="TextBox 8">
            <a:extLst>
              <a:ext uri="{FF2B5EF4-FFF2-40B4-BE49-F238E27FC236}">
                <a16:creationId xmlns:a16="http://schemas.microsoft.com/office/drawing/2014/main" id="{219BDBF0-8836-18C8-3554-ACDD31344A0C}"/>
              </a:ext>
            </a:extLst>
          </p:cNvPr>
          <p:cNvSpPr txBox="1"/>
          <p:nvPr/>
        </p:nvSpPr>
        <p:spPr>
          <a:xfrm>
            <a:off x="668041" y="5292546"/>
            <a:ext cx="11173522" cy="1200329"/>
          </a:xfrm>
          <a:prstGeom prst="rect">
            <a:avLst/>
          </a:prstGeom>
          <a:noFill/>
        </p:spPr>
        <p:txBody>
          <a:bodyPr wrap="square" rtlCol="0">
            <a:spAutoFit/>
          </a:bodyPr>
          <a:lstStyle/>
          <a:p>
            <a:pPr algn="l"/>
            <a:r>
              <a:rPr lang="en-US" sz="2400">
                <a:solidFill>
                  <a:schemeClr val="accent1">
                    <a:lumMod val="50000"/>
                  </a:schemeClr>
                </a:solidFill>
              </a:rPr>
              <a:t>From the correlation heatmap, we see a high degree of correlation between the variables </a:t>
            </a:r>
            <a:r>
              <a:rPr lang="en-US" sz="2400">
                <a:solidFill>
                  <a:schemeClr val="accent2">
                    <a:lumMod val="75000"/>
                  </a:schemeClr>
                </a:solidFill>
              </a:rPr>
              <a:t>euribor3m, nr_employed, emp_var_rate</a:t>
            </a:r>
            <a:r>
              <a:rPr lang="en-US" sz="2400">
                <a:solidFill>
                  <a:schemeClr val="accent1">
                    <a:lumMod val="50000"/>
                  </a:schemeClr>
                </a:solidFill>
              </a:rPr>
              <a:t>. Hence, we have removed euribor3m, nr_employed from further analysis. </a:t>
            </a:r>
            <a:endParaRPr lang="en-US" sz="2400">
              <a:solidFill>
                <a:schemeClr val="accent2">
                  <a:lumMod val="75000"/>
                </a:schemeClr>
              </a:solidFill>
            </a:endParaRPr>
          </a:p>
        </p:txBody>
      </p:sp>
    </p:spTree>
    <p:extLst>
      <p:ext uri="{BB962C8B-B14F-4D97-AF65-F5344CB8AC3E}">
        <p14:creationId xmlns:p14="http://schemas.microsoft.com/office/powerpoint/2010/main" val="16088726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080DEB82-B349-4270-34B9-04E66BB69BE3}"/>
              </a:ext>
            </a:extLst>
          </p:cNvPr>
          <p:cNvSpPr/>
          <p:nvPr/>
        </p:nvSpPr>
        <p:spPr>
          <a:xfrm>
            <a:off x="178421" y="3043994"/>
            <a:ext cx="10024946" cy="302816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Footer Placeholder 2">
            <a:extLst>
              <a:ext uri="{FF2B5EF4-FFF2-40B4-BE49-F238E27FC236}">
                <a16:creationId xmlns:a16="http://schemas.microsoft.com/office/drawing/2014/main" id="{B25375CD-4B41-0F92-0405-DFF0112B27BD}"/>
              </a:ext>
            </a:extLst>
          </p:cNvPr>
          <p:cNvSpPr>
            <a:spLocks noGrp="1"/>
          </p:cNvSpPr>
          <p:nvPr>
            <p:ph type="ftr" sz="quarter" idx="11"/>
          </p:nvPr>
        </p:nvSpPr>
        <p:spPr>
          <a:xfrm>
            <a:off x="8077200" y="6492875"/>
            <a:ext cx="4114800" cy="365125"/>
          </a:xfrm>
        </p:spPr>
        <p:txBody>
          <a:bodyPr/>
          <a:lstStyle/>
          <a:p>
            <a:r>
              <a:rPr lang="en-US"/>
              <a:t>                                             </a:t>
            </a:r>
            <a:r>
              <a:rPr lang="en-US" sz="1000" b="1">
                <a:solidFill>
                  <a:schemeClr val="bg1">
                    <a:lumMod val="50000"/>
                  </a:schemeClr>
                </a:solidFill>
                <a:latin typeface="Segoe UI" panose="020B0502040204020203" pitchFamily="34" charset="0"/>
                <a:cs typeface="Segoe UI" panose="020B0502040204020203" pitchFamily="34" charset="0"/>
              </a:rPr>
              <a:t>GO POKES | Mini Project Submission</a:t>
            </a:r>
            <a:endParaRPr lang="en-IN" b="1">
              <a:solidFill>
                <a:schemeClr val="bg1">
                  <a:lumMod val="50000"/>
                </a:schemeClr>
              </a:solidFill>
              <a:latin typeface="Segoe UI" panose="020B0502040204020203" pitchFamily="34" charset="0"/>
              <a:cs typeface="Segoe UI" panose="020B0502040204020203" pitchFamily="34" charset="0"/>
            </a:endParaRPr>
          </a:p>
        </p:txBody>
      </p:sp>
      <p:pic>
        <p:nvPicPr>
          <p:cNvPr id="4" name="Picture 6">
            <a:extLst>
              <a:ext uri="{FF2B5EF4-FFF2-40B4-BE49-F238E27FC236}">
                <a16:creationId xmlns:a16="http://schemas.microsoft.com/office/drawing/2014/main" id="{2635F4C7-3AD9-3F4E-5383-28226B8CA83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58890" y="6593041"/>
            <a:ext cx="387273" cy="20138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736AC751-E574-7934-D43E-1B9E58870D1C}"/>
              </a:ext>
            </a:extLst>
          </p:cNvPr>
          <p:cNvSpPr txBox="1"/>
          <p:nvPr/>
        </p:nvSpPr>
        <p:spPr>
          <a:xfrm>
            <a:off x="295274" y="211819"/>
            <a:ext cx="10868025" cy="584775"/>
          </a:xfrm>
          <a:prstGeom prst="rect">
            <a:avLst/>
          </a:prstGeom>
          <a:noFill/>
        </p:spPr>
        <p:txBody>
          <a:bodyPr wrap="square" rtlCol="0">
            <a:spAutoFit/>
          </a:bodyPr>
          <a:lstStyle/>
          <a:p>
            <a:r>
              <a:rPr lang="en-IN" sz="3200">
                <a:solidFill>
                  <a:schemeClr val="accent2"/>
                </a:solidFill>
              </a:rPr>
              <a:t>Problem Statement </a:t>
            </a:r>
          </a:p>
        </p:txBody>
      </p:sp>
      <p:sp>
        <p:nvSpPr>
          <p:cNvPr id="7" name="TextBox 6">
            <a:extLst>
              <a:ext uri="{FF2B5EF4-FFF2-40B4-BE49-F238E27FC236}">
                <a16:creationId xmlns:a16="http://schemas.microsoft.com/office/drawing/2014/main" id="{E2C20F03-D24D-AC47-93CE-5A7580C48E7E}"/>
              </a:ext>
            </a:extLst>
          </p:cNvPr>
          <p:cNvSpPr txBox="1"/>
          <p:nvPr/>
        </p:nvSpPr>
        <p:spPr>
          <a:xfrm>
            <a:off x="295274" y="785837"/>
            <a:ext cx="11173522" cy="1569660"/>
          </a:xfrm>
          <a:prstGeom prst="rect">
            <a:avLst/>
          </a:prstGeom>
          <a:noFill/>
        </p:spPr>
        <p:txBody>
          <a:bodyPr wrap="square" lIns="91440" tIns="45720" rIns="91440" bIns="45720" rtlCol="0" anchor="t">
            <a:spAutoFit/>
          </a:bodyPr>
          <a:lstStyle/>
          <a:p>
            <a:r>
              <a:rPr lang="en-IN" sz="2400">
                <a:solidFill>
                  <a:schemeClr val="accent1">
                    <a:lumMod val="50000"/>
                  </a:schemeClr>
                </a:solidFill>
              </a:rPr>
              <a:t>The dataset provided is related to the direct marketing campaign of a Banking Institution. The campaigns were driven by telephone calls. The aim is to assess if the product (a term deposit) would be subscribed to (or not) by the customers based on a list of predictors. </a:t>
            </a:r>
          </a:p>
        </p:txBody>
      </p:sp>
      <p:sp>
        <p:nvSpPr>
          <p:cNvPr id="2" name="TextBox 1">
            <a:extLst>
              <a:ext uri="{FF2B5EF4-FFF2-40B4-BE49-F238E27FC236}">
                <a16:creationId xmlns:a16="http://schemas.microsoft.com/office/drawing/2014/main" id="{F88D24D2-EDB5-FB85-3206-4DC804DDE0C1}"/>
              </a:ext>
            </a:extLst>
          </p:cNvPr>
          <p:cNvSpPr txBox="1"/>
          <p:nvPr/>
        </p:nvSpPr>
        <p:spPr>
          <a:xfrm>
            <a:off x="295274" y="2459219"/>
            <a:ext cx="10868025" cy="584775"/>
          </a:xfrm>
          <a:prstGeom prst="rect">
            <a:avLst/>
          </a:prstGeom>
          <a:noFill/>
        </p:spPr>
        <p:txBody>
          <a:bodyPr wrap="square" rtlCol="0">
            <a:spAutoFit/>
          </a:bodyPr>
          <a:lstStyle/>
          <a:p>
            <a:r>
              <a:rPr lang="en-IN" sz="3200">
                <a:solidFill>
                  <a:schemeClr val="accent2"/>
                </a:solidFill>
              </a:rPr>
              <a:t>Dataset Provided </a:t>
            </a:r>
          </a:p>
        </p:txBody>
      </p:sp>
      <p:pic>
        <p:nvPicPr>
          <p:cNvPr id="1026" name="Picture 2" descr="Demographics - Free seo and web icons">
            <a:extLst>
              <a:ext uri="{FF2B5EF4-FFF2-40B4-BE49-F238E27FC236}">
                <a16:creationId xmlns:a16="http://schemas.microsoft.com/office/drawing/2014/main" id="{0EFA3DC8-2CBC-CE90-C295-EDE255132C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5274" y="3321242"/>
            <a:ext cx="419701" cy="41970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Download Phone Blue Icon PNG Transparent Background, Free Download #17023 -  FreeIconsPNG">
            <a:extLst>
              <a:ext uri="{FF2B5EF4-FFF2-40B4-BE49-F238E27FC236}">
                <a16:creationId xmlns:a16="http://schemas.microsoft.com/office/drawing/2014/main" id="{072B08EF-997A-09F4-EA10-A7AF2054EF2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83471" y="3315958"/>
            <a:ext cx="419702" cy="41970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376D5BF3-9A82-527F-F85A-37006AD28FAD}"/>
              </a:ext>
            </a:extLst>
          </p:cNvPr>
          <p:cNvSpPr txBox="1"/>
          <p:nvPr/>
        </p:nvSpPr>
        <p:spPr>
          <a:xfrm>
            <a:off x="310989" y="3821672"/>
            <a:ext cx="2447926" cy="1600438"/>
          </a:xfrm>
          <a:prstGeom prst="rect">
            <a:avLst/>
          </a:prstGeom>
          <a:noFill/>
        </p:spPr>
        <p:txBody>
          <a:bodyPr wrap="square" rtlCol="0">
            <a:spAutoFit/>
          </a:bodyPr>
          <a:lstStyle/>
          <a:p>
            <a:pPr marL="285750" indent="-285750">
              <a:buFont typeface="Arial" panose="020B0604020202020204" pitchFamily="34" charset="0"/>
              <a:buChar char="•"/>
            </a:pPr>
            <a:r>
              <a:rPr lang="en-US" sz="1400" b="1">
                <a:solidFill>
                  <a:schemeClr val="accent1"/>
                </a:solidFill>
              </a:rPr>
              <a:t>Age </a:t>
            </a:r>
          </a:p>
          <a:p>
            <a:pPr marL="285750" indent="-285750">
              <a:buFont typeface="Arial" panose="020B0604020202020204" pitchFamily="34" charset="0"/>
              <a:buChar char="•"/>
            </a:pPr>
            <a:r>
              <a:rPr lang="en-US" sz="1400" b="1">
                <a:solidFill>
                  <a:schemeClr val="accent2">
                    <a:lumMod val="75000"/>
                  </a:schemeClr>
                </a:solidFill>
              </a:rPr>
              <a:t>Job </a:t>
            </a:r>
          </a:p>
          <a:p>
            <a:pPr marL="285750" indent="-285750">
              <a:buFont typeface="Arial" panose="020B0604020202020204" pitchFamily="34" charset="0"/>
              <a:buChar char="•"/>
            </a:pPr>
            <a:r>
              <a:rPr lang="en-US" sz="1400" b="1">
                <a:solidFill>
                  <a:schemeClr val="accent2">
                    <a:lumMod val="75000"/>
                  </a:schemeClr>
                </a:solidFill>
              </a:rPr>
              <a:t>Marital status </a:t>
            </a:r>
          </a:p>
          <a:p>
            <a:pPr marL="285750" indent="-285750">
              <a:buFont typeface="Arial" panose="020B0604020202020204" pitchFamily="34" charset="0"/>
              <a:buChar char="•"/>
            </a:pPr>
            <a:r>
              <a:rPr lang="en-US" sz="1400" b="1">
                <a:solidFill>
                  <a:schemeClr val="accent2">
                    <a:lumMod val="75000"/>
                  </a:schemeClr>
                </a:solidFill>
              </a:rPr>
              <a:t>Education </a:t>
            </a:r>
          </a:p>
          <a:p>
            <a:pPr marL="285750" indent="-285750">
              <a:buFont typeface="Arial" panose="020B0604020202020204" pitchFamily="34" charset="0"/>
              <a:buChar char="•"/>
            </a:pPr>
            <a:r>
              <a:rPr lang="en-US" sz="1400" b="1">
                <a:solidFill>
                  <a:schemeClr val="accent2">
                    <a:lumMod val="75000"/>
                  </a:schemeClr>
                </a:solidFill>
              </a:rPr>
              <a:t>Loan default</a:t>
            </a:r>
          </a:p>
          <a:p>
            <a:pPr marL="285750" indent="-285750">
              <a:buFont typeface="Arial" panose="020B0604020202020204" pitchFamily="34" charset="0"/>
              <a:buChar char="•"/>
            </a:pPr>
            <a:r>
              <a:rPr lang="en-US" sz="1400" b="1">
                <a:solidFill>
                  <a:schemeClr val="accent2">
                    <a:lumMod val="75000"/>
                  </a:schemeClr>
                </a:solidFill>
              </a:rPr>
              <a:t>Housing loan </a:t>
            </a:r>
          </a:p>
          <a:p>
            <a:pPr marL="285750" indent="-285750">
              <a:buFont typeface="Arial" panose="020B0604020202020204" pitchFamily="34" charset="0"/>
              <a:buChar char="•"/>
            </a:pPr>
            <a:r>
              <a:rPr lang="en-US" sz="1400" b="1">
                <a:solidFill>
                  <a:schemeClr val="accent2">
                    <a:lumMod val="75000"/>
                  </a:schemeClr>
                </a:solidFill>
              </a:rPr>
              <a:t>Personal loan </a:t>
            </a:r>
            <a:endParaRPr lang="en-IN" sz="1400" b="1">
              <a:solidFill>
                <a:schemeClr val="accent2">
                  <a:lumMod val="75000"/>
                </a:schemeClr>
              </a:solidFill>
            </a:endParaRPr>
          </a:p>
        </p:txBody>
      </p:sp>
      <p:sp>
        <p:nvSpPr>
          <p:cNvPr id="15" name="TextBox 14">
            <a:extLst>
              <a:ext uri="{FF2B5EF4-FFF2-40B4-BE49-F238E27FC236}">
                <a16:creationId xmlns:a16="http://schemas.microsoft.com/office/drawing/2014/main" id="{BFBD2175-C00E-9CD6-DD0A-E4DD2417EB12}"/>
              </a:ext>
            </a:extLst>
          </p:cNvPr>
          <p:cNvSpPr txBox="1"/>
          <p:nvPr/>
        </p:nvSpPr>
        <p:spPr>
          <a:xfrm>
            <a:off x="2543131" y="3845544"/>
            <a:ext cx="2447926" cy="1815882"/>
          </a:xfrm>
          <a:prstGeom prst="rect">
            <a:avLst/>
          </a:prstGeom>
          <a:noFill/>
        </p:spPr>
        <p:txBody>
          <a:bodyPr wrap="square" rtlCol="0">
            <a:spAutoFit/>
          </a:bodyPr>
          <a:lstStyle/>
          <a:p>
            <a:pPr marL="285750" indent="-285750">
              <a:buFont typeface="Arial" panose="020B0604020202020204" pitchFamily="34" charset="0"/>
              <a:buChar char="•"/>
            </a:pPr>
            <a:r>
              <a:rPr lang="en-US" sz="1400" b="1">
                <a:solidFill>
                  <a:schemeClr val="accent2">
                    <a:lumMod val="75000"/>
                  </a:schemeClr>
                </a:solidFill>
              </a:rPr>
              <a:t>Contact communication type</a:t>
            </a:r>
          </a:p>
          <a:p>
            <a:pPr marL="285750" indent="-285750">
              <a:buFont typeface="Arial" panose="020B0604020202020204" pitchFamily="34" charset="0"/>
              <a:buChar char="•"/>
            </a:pPr>
            <a:r>
              <a:rPr lang="en-US" sz="1400" b="1">
                <a:solidFill>
                  <a:schemeClr val="accent2">
                    <a:lumMod val="75000"/>
                  </a:schemeClr>
                </a:solidFill>
              </a:rPr>
              <a:t>Last Contact month of year </a:t>
            </a:r>
          </a:p>
          <a:p>
            <a:pPr marL="285750" indent="-285750">
              <a:buFont typeface="Arial" panose="020B0604020202020204" pitchFamily="34" charset="0"/>
              <a:buChar char="•"/>
            </a:pPr>
            <a:r>
              <a:rPr lang="en-US" sz="1400" b="1">
                <a:solidFill>
                  <a:schemeClr val="accent2">
                    <a:lumMod val="75000"/>
                  </a:schemeClr>
                </a:solidFill>
              </a:rPr>
              <a:t>Last contact day of the week </a:t>
            </a:r>
          </a:p>
          <a:p>
            <a:pPr marL="285750" indent="-285750">
              <a:buFont typeface="Arial" panose="020B0604020202020204" pitchFamily="34" charset="0"/>
              <a:buChar char="•"/>
            </a:pPr>
            <a:r>
              <a:rPr lang="en-US" sz="1400" b="1">
                <a:solidFill>
                  <a:schemeClr val="accent1"/>
                </a:solidFill>
              </a:rPr>
              <a:t>Last contact duration, in seconds</a:t>
            </a:r>
          </a:p>
        </p:txBody>
      </p:sp>
      <p:sp>
        <p:nvSpPr>
          <p:cNvPr id="17" name="TextBox 16">
            <a:extLst>
              <a:ext uri="{FF2B5EF4-FFF2-40B4-BE49-F238E27FC236}">
                <a16:creationId xmlns:a16="http://schemas.microsoft.com/office/drawing/2014/main" id="{BBB817CC-DE2B-7E1F-E1C3-4CE7F1BC6836}"/>
              </a:ext>
            </a:extLst>
          </p:cNvPr>
          <p:cNvSpPr txBox="1"/>
          <p:nvPr/>
        </p:nvSpPr>
        <p:spPr>
          <a:xfrm>
            <a:off x="714975" y="3337212"/>
            <a:ext cx="2043940" cy="307777"/>
          </a:xfrm>
          <a:prstGeom prst="rect">
            <a:avLst/>
          </a:prstGeom>
          <a:noFill/>
        </p:spPr>
        <p:txBody>
          <a:bodyPr wrap="square" rtlCol="0">
            <a:spAutoFit/>
          </a:bodyPr>
          <a:lstStyle/>
          <a:p>
            <a:r>
              <a:rPr lang="en-US" sz="1400" b="1"/>
              <a:t>Customer Attributes</a:t>
            </a:r>
            <a:endParaRPr lang="en-IN" sz="1400" b="1"/>
          </a:p>
        </p:txBody>
      </p:sp>
      <p:sp>
        <p:nvSpPr>
          <p:cNvPr id="18" name="TextBox 17">
            <a:extLst>
              <a:ext uri="{FF2B5EF4-FFF2-40B4-BE49-F238E27FC236}">
                <a16:creationId xmlns:a16="http://schemas.microsoft.com/office/drawing/2014/main" id="{4F658A4C-2C72-7032-29A7-64ABD0E4C186}"/>
              </a:ext>
            </a:extLst>
          </p:cNvPr>
          <p:cNvSpPr txBox="1"/>
          <p:nvPr/>
        </p:nvSpPr>
        <p:spPr>
          <a:xfrm>
            <a:off x="3096562" y="3344650"/>
            <a:ext cx="2043940" cy="307777"/>
          </a:xfrm>
          <a:prstGeom prst="rect">
            <a:avLst/>
          </a:prstGeom>
          <a:noFill/>
        </p:spPr>
        <p:txBody>
          <a:bodyPr wrap="square" rtlCol="0">
            <a:spAutoFit/>
          </a:bodyPr>
          <a:lstStyle/>
          <a:p>
            <a:r>
              <a:rPr lang="en-US" sz="1400" b="1"/>
              <a:t>Call Attributes</a:t>
            </a:r>
            <a:endParaRPr lang="en-IN" sz="1400" b="1"/>
          </a:p>
        </p:txBody>
      </p:sp>
      <p:pic>
        <p:nvPicPr>
          <p:cNvPr id="1032" name="Picture 8" descr="Analytics - Free business icons">
            <a:extLst>
              <a:ext uri="{FF2B5EF4-FFF2-40B4-BE49-F238E27FC236}">
                <a16:creationId xmlns:a16="http://schemas.microsoft.com/office/drawing/2014/main" id="{981FC73E-D571-8362-8AC7-B1E1CA16F07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52620" y="3250528"/>
            <a:ext cx="496020" cy="496020"/>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33790716-4654-C93E-D0C2-8508FA0FBFFD}"/>
              </a:ext>
            </a:extLst>
          </p:cNvPr>
          <p:cNvSpPr txBox="1"/>
          <p:nvPr/>
        </p:nvSpPr>
        <p:spPr>
          <a:xfrm>
            <a:off x="8673023" y="3229490"/>
            <a:ext cx="2043940" cy="523220"/>
          </a:xfrm>
          <a:prstGeom prst="rect">
            <a:avLst/>
          </a:prstGeom>
          <a:noFill/>
        </p:spPr>
        <p:txBody>
          <a:bodyPr wrap="square" rtlCol="0">
            <a:spAutoFit/>
          </a:bodyPr>
          <a:lstStyle/>
          <a:p>
            <a:r>
              <a:rPr lang="en-US" sz="1400" b="1"/>
              <a:t>Socio Economic Attributes</a:t>
            </a:r>
            <a:endParaRPr lang="en-IN" sz="1400" b="1"/>
          </a:p>
        </p:txBody>
      </p:sp>
      <p:sp>
        <p:nvSpPr>
          <p:cNvPr id="21" name="TextBox 20">
            <a:extLst>
              <a:ext uri="{FF2B5EF4-FFF2-40B4-BE49-F238E27FC236}">
                <a16:creationId xmlns:a16="http://schemas.microsoft.com/office/drawing/2014/main" id="{07C6598C-E26C-1C0F-1116-2524670BA9DB}"/>
              </a:ext>
            </a:extLst>
          </p:cNvPr>
          <p:cNvSpPr txBox="1"/>
          <p:nvPr/>
        </p:nvSpPr>
        <p:spPr>
          <a:xfrm>
            <a:off x="7991326" y="3836583"/>
            <a:ext cx="2447926" cy="1384995"/>
          </a:xfrm>
          <a:prstGeom prst="rect">
            <a:avLst/>
          </a:prstGeom>
          <a:noFill/>
        </p:spPr>
        <p:txBody>
          <a:bodyPr wrap="square" rtlCol="0">
            <a:spAutoFit/>
          </a:bodyPr>
          <a:lstStyle/>
          <a:p>
            <a:pPr marL="285750" indent="-285750">
              <a:buFont typeface="Arial" panose="020B0604020202020204" pitchFamily="34" charset="0"/>
              <a:buChar char="•"/>
            </a:pPr>
            <a:r>
              <a:rPr lang="en-US" sz="1400" b="1">
                <a:solidFill>
                  <a:schemeClr val="accent1"/>
                </a:solidFill>
              </a:rPr>
              <a:t>Employee variation rate</a:t>
            </a:r>
          </a:p>
          <a:p>
            <a:pPr marL="285750" indent="-285750">
              <a:buFont typeface="Arial" panose="020B0604020202020204" pitchFamily="34" charset="0"/>
              <a:buChar char="•"/>
            </a:pPr>
            <a:r>
              <a:rPr lang="en-US" sz="1400" b="1">
                <a:solidFill>
                  <a:schemeClr val="accent1"/>
                </a:solidFill>
              </a:rPr>
              <a:t>Consumer price index</a:t>
            </a:r>
          </a:p>
          <a:p>
            <a:pPr marL="285750" indent="-285750">
              <a:buFont typeface="Arial" panose="020B0604020202020204" pitchFamily="34" charset="0"/>
              <a:buChar char="•"/>
            </a:pPr>
            <a:r>
              <a:rPr lang="en-US" sz="1400" b="1">
                <a:solidFill>
                  <a:schemeClr val="accent1"/>
                </a:solidFill>
              </a:rPr>
              <a:t>Consumer confidence index </a:t>
            </a:r>
          </a:p>
          <a:p>
            <a:pPr marL="285750" indent="-285750">
              <a:buFont typeface="Arial" panose="020B0604020202020204" pitchFamily="34" charset="0"/>
              <a:buChar char="•"/>
            </a:pPr>
            <a:r>
              <a:rPr lang="en-US" sz="1400" b="1">
                <a:solidFill>
                  <a:schemeClr val="accent1"/>
                </a:solidFill>
              </a:rPr>
              <a:t>Euribor 3-month rate </a:t>
            </a:r>
          </a:p>
          <a:p>
            <a:pPr marL="285750" indent="-285750">
              <a:buFont typeface="Arial" panose="020B0604020202020204" pitchFamily="34" charset="0"/>
              <a:buChar char="•"/>
            </a:pPr>
            <a:r>
              <a:rPr lang="en-US" sz="1400" b="1">
                <a:solidFill>
                  <a:schemeClr val="accent1"/>
                </a:solidFill>
              </a:rPr>
              <a:t>Number of employees</a:t>
            </a:r>
          </a:p>
        </p:txBody>
      </p:sp>
      <p:pic>
        <p:nvPicPr>
          <p:cNvPr id="1034" name="Picture 10" descr="Campaign - Free marketing icons">
            <a:extLst>
              <a:ext uri="{FF2B5EF4-FFF2-40B4-BE49-F238E27FC236}">
                <a16:creationId xmlns:a16="http://schemas.microsoft.com/office/drawing/2014/main" id="{813E9AEA-F38C-6B00-38A5-A00D86FE58B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66789" y="3277798"/>
            <a:ext cx="496021" cy="496021"/>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2A4B6405-0A21-F4F5-ED1A-2B50CFEA1896}"/>
              </a:ext>
            </a:extLst>
          </p:cNvPr>
          <p:cNvSpPr txBox="1"/>
          <p:nvPr/>
        </p:nvSpPr>
        <p:spPr>
          <a:xfrm>
            <a:off x="5812310" y="3341561"/>
            <a:ext cx="2043940" cy="307777"/>
          </a:xfrm>
          <a:prstGeom prst="rect">
            <a:avLst/>
          </a:prstGeom>
          <a:noFill/>
        </p:spPr>
        <p:txBody>
          <a:bodyPr wrap="square" rtlCol="0">
            <a:spAutoFit/>
          </a:bodyPr>
          <a:lstStyle/>
          <a:p>
            <a:r>
              <a:rPr lang="en-US" sz="1400" b="1"/>
              <a:t>Campaign Attributes</a:t>
            </a:r>
            <a:endParaRPr lang="en-IN" sz="1400" b="1"/>
          </a:p>
        </p:txBody>
      </p:sp>
      <p:sp>
        <p:nvSpPr>
          <p:cNvPr id="23" name="TextBox 22">
            <a:extLst>
              <a:ext uri="{FF2B5EF4-FFF2-40B4-BE49-F238E27FC236}">
                <a16:creationId xmlns:a16="http://schemas.microsoft.com/office/drawing/2014/main" id="{3018F983-6CD3-2A64-9EA6-7FB9A6EF3CA5}"/>
              </a:ext>
            </a:extLst>
          </p:cNvPr>
          <p:cNvSpPr txBox="1"/>
          <p:nvPr/>
        </p:nvSpPr>
        <p:spPr>
          <a:xfrm>
            <a:off x="5148798" y="3825394"/>
            <a:ext cx="2447926" cy="2246769"/>
          </a:xfrm>
          <a:prstGeom prst="rect">
            <a:avLst/>
          </a:prstGeom>
          <a:noFill/>
        </p:spPr>
        <p:txBody>
          <a:bodyPr wrap="square" rtlCol="0">
            <a:spAutoFit/>
          </a:bodyPr>
          <a:lstStyle/>
          <a:p>
            <a:pPr marL="285750" indent="-285750">
              <a:buFont typeface="Arial" panose="020B0604020202020204" pitchFamily="34" charset="0"/>
              <a:buChar char="•"/>
            </a:pPr>
            <a:r>
              <a:rPr lang="en-US" sz="1400" b="1">
                <a:solidFill>
                  <a:schemeClr val="accent1"/>
                </a:solidFill>
              </a:rPr>
              <a:t>No. of contacts performed during current campaign </a:t>
            </a:r>
          </a:p>
          <a:p>
            <a:pPr marL="285750" indent="-285750">
              <a:buFont typeface="Arial" panose="020B0604020202020204" pitchFamily="34" charset="0"/>
              <a:buChar char="•"/>
            </a:pPr>
            <a:r>
              <a:rPr lang="en-US" sz="1400" b="1">
                <a:solidFill>
                  <a:schemeClr val="accent1"/>
                </a:solidFill>
              </a:rPr>
              <a:t>No. of contacts performed before the current campaign</a:t>
            </a:r>
          </a:p>
          <a:p>
            <a:pPr marL="285750" indent="-285750">
              <a:buFont typeface="Arial" panose="020B0604020202020204" pitchFamily="34" charset="0"/>
              <a:buChar char="•"/>
            </a:pPr>
            <a:r>
              <a:rPr lang="en-US" sz="1400" b="1">
                <a:solidFill>
                  <a:schemeClr val="accent2">
                    <a:lumMod val="75000"/>
                  </a:schemeClr>
                </a:solidFill>
              </a:rPr>
              <a:t>Outcome of previous marketing campaign</a:t>
            </a:r>
          </a:p>
          <a:p>
            <a:pPr marL="285750" indent="-285750">
              <a:buFont typeface="Arial" panose="020B0604020202020204" pitchFamily="34" charset="0"/>
              <a:buChar char="•"/>
            </a:pPr>
            <a:r>
              <a:rPr lang="en-US" sz="1400" b="1">
                <a:solidFill>
                  <a:schemeClr val="accent1"/>
                </a:solidFill>
              </a:rPr>
              <a:t>Number of days passed by after the client was last contacted</a:t>
            </a:r>
          </a:p>
        </p:txBody>
      </p:sp>
      <p:sp>
        <p:nvSpPr>
          <p:cNvPr id="26" name="Rectangle: Rounded Corners 25">
            <a:extLst>
              <a:ext uri="{FF2B5EF4-FFF2-40B4-BE49-F238E27FC236}">
                <a16:creationId xmlns:a16="http://schemas.microsoft.com/office/drawing/2014/main" id="{0CCB7156-A160-478F-8292-9CF2CE62E223}"/>
              </a:ext>
            </a:extLst>
          </p:cNvPr>
          <p:cNvSpPr/>
          <p:nvPr/>
        </p:nvSpPr>
        <p:spPr>
          <a:xfrm>
            <a:off x="6096000" y="2697376"/>
            <a:ext cx="3648405" cy="307777"/>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987CF334-E340-B722-272F-AFB8260C5E13}"/>
              </a:ext>
            </a:extLst>
          </p:cNvPr>
          <p:cNvSpPr txBox="1"/>
          <p:nvPr/>
        </p:nvSpPr>
        <p:spPr>
          <a:xfrm>
            <a:off x="6439479" y="2712764"/>
            <a:ext cx="2043940" cy="276999"/>
          </a:xfrm>
          <a:prstGeom prst="rect">
            <a:avLst/>
          </a:prstGeom>
          <a:noFill/>
        </p:spPr>
        <p:txBody>
          <a:bodyPr wrap="square" rtlCol="0">
            <a:spAutoFit/>
          </a:bodyPr>
          <a:lstStyle/>
          <a:p>
            <a:r>
              <a:rPr lang="en-US" sz="1200" b="1"/>
              <a:t>Numerical Attributes</a:t>
            </a:r>
            <a:endParaRPr lang="en-IN" sz="1200" b="1"/>
          </a:p>
        </p:txBody>
      </p:sp>
      <p:sp>
        <p:nvSpPr>
          <p:cNvPr id="30" name="Rectangle: Rounded Corners 29">
            <a:extLst>
              <a:ext uri="{FF2B5EF4-FFF2-40B4-BE49-F238E27FC236}">
                <a16:creationId xmlns:a16="http://schemas.microsoft.com/office/drawing/2014/main" id="{89DD9BF7-0E77-A69C-AA3B-952FB8A997A1}"/>
              </a:ext>
            </a:extLst>
          </p:cNvPr>
          <p:cNvSpPr/>
          <p:nvPr/>
        </p:nvSpPr>
        <p:spPr>
          <a:xfrm>
            <a:off x="6237656" y="2796990"/>
            <a:ext cx="218436" cy="130509"/>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29A11174-9E20-571C-4986-7E5C365B8971}"/>
              </a:ext>
            </a:extLst>
          </p:cNvPr>
          <p:cNvSpPr txBox="1"/>
          <p:nvPr/>
        </p:nvSpPr>
        <p:spPr>
          <a:xfrm>
            <a:off x="8234850" y="2700345"/>
            <a:ext cx="1653077" cy="276999"/>
          </a:xfrm>
          <a:prstGeom prst="rect">
            <a:avLst/>
          </a:prstGeom>
          <a:noFill/>
        </p:spPr>
        <p:txBody>
          <a:bodyPr wrap="square" rtlCol="0">
            <a:spAutoFit/>
          </a:bodyPr>
          <a:lstStyle/>
          <a:p>
            <a:r>
              <a:rPr lang="en-US" sz="1200" b="1"/>
              <a:t>Categorical Attributes</a:t>
            </a:r>
            <a:endParaRPr lang="en-IN" sz="1200" b="1"/>
          </a:p>
        </p:txBody>
      </p:sp>
      <p:sp>
        <p:nvSpPr>
          <p:cNvPr id="13" name="Rectangle: Rounded Corners 12">
            <a:extLst>
              <a:ext uri="{FF2B5EF4-FFF2-40B4-BE49-F238E27FC236}">
                <a16:creationId xmlns:a16="http://schemas.microsoft.com/office/drawing/2014/main" id="{55EA9F86-0787-4607-BC64-5AC1F5EC2286}"/>
              </a:ext>
            </a:extLst>
          </p:cNvPr>
          <p:cNvSpPr/>
          <p:nvPr/>
        </p:nvSpPr>
        <p:spPr>
          <a:xfrm>
            <a:off x="8060880" y="2796989"/>
            <a:ext cx="218436" cy="130509"/>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Rounded Corners 13">
            <a:extLst>
              <a:ext uri="{FF2B5EF4-FFF2-40B4-BE49-F238E27FC236}">
                <a16:creationId xmlns:a16="http://schemas.microsoft.com/office/drawing/2014/main" id="{5B64A894-E0DA-41E2-3F4A-B55562C518C9}"/>
              </a:ext>
            </a:extLst>
          </p:cNvPr>
          <p:cNvSpPr/>
          <p:nvPr/>
        </p:nvSpPr>
        <p:spPr>
          <a:xfrm>
            <a:off x="10396073" y="3525319"/>
            <a:ext cx="1454109" cy="172092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6" name="Picture 2" descr="Client - Free marketing icons">
            <a:extLst>
              <a:ext uri="{FF2B5EF4-FFF2-40B4-BE49-F238E27FC236}">
                <a16:creationId xmlns:a16="http://schemas.microsoft.com/office/drawing/2014/main" id="{F4FA0F75-9F4D-492D-C6A3-9CE3F5B1685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815774" y="3673027"/>
            <a:ext cx="540789" cy="540789"/>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5E4291CA-28AA-BD18-FBA1-B96A76FE1BAE}"/>
              </a:ext>
            </a:extLst>
          </p:cNvPr>
          <p:cNvSpPr txBox="1"/>
          <p:nvPr/>
        </p:nvSpPr>
        <p:spPr>
          <a:xfrm>
            <a:off x="10481759" y="4218087"/>
            <a:ext cx="1208817" cy="954107"/>
          </a:xfrm>
          <a:prstGeom prst="rect">
            <a:avLst/>
          </a:prstGeom>
          <a:noFill/>
        </p:spPr>
        <p:txBody>
          <a:bodyPr wrap="square">
            <a:spAutoFit/>
          </a:bodyPr>
          <a:lstStyle/>
          <a:p>
            <a:pPr algn="ctr"/>
            <a:r>
              <a:rPr lang="en-US" sz="1400" b="1">
                <a:solidFill>
                  <a:schemeClr val="accent2">
                    <a:lumMod val="75000"/>
                  </a:schemeClr>
                </a:solidFill>
              </a:rPr>
              <a:t>Client’s subscription to the Term Deposit Plan</a:t>
            </a:r>
          </a:p>
        </p:txBody>
      </p:sp>
      <p:cxnSp>
        <p:nvCxnSpPr>
          <p:cNvPr id="33" name="Straight Connector 32">
            <a:extLst>
              <a:ext uri="{FF2B5EF4-FFF2-40B4-BE49-F238E27FC236}">
                <a16:creationId xmlns:a16="http://schemas.microsoft.com/office/drawing/2014/main" id="{FC46E384-1587-C2D6-4B86-394E540472AB}"/>
              </a:ext>
            </a:extLst>
          </p:cNvPr>
          <p:cNvCxnSpPr/>
          <p:nvPr/>
        </p:nvCxnSpPr>
        <p:spPr>
          <a:xfrm>
            <a:off x="178421" y="6066265"/>
            <a:ext cx="0" cy="437568"/>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C78745DC-5544-0B53-02AE-F7EC04CFE508}"/>
              </a:ext>
            </a:extLst>
          </p:cNvPr>
          <p:cNvCxnSpPr/>
          <p:nvPr/>
        </p:nvCxnSpPr>
        <p:spPr>
          <a:xfrm>
            <a:off x="10203367" y="6055114"/>
            <a:ext cx="0" cy="437568"/>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6FFEACF3-7038-A50E-9CEE-2E99EE801DA4}"/>
              </a:ext>
            </a:extLst>
          </p:cNvPr>
          <p:cNvCxnSpPr>
            <a:cxnSpLocks/>
          </p:cNvCxnSpPr>
          <p:nvPr/>
        </p:nvCxnSpPr>
        <p:spPr>
          <a:xfrm>
            <a:off x="178420" y="6279649"/>
            <a:ext cx="4427036"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CBAF7187-10C2-8ECA-A565-1F399C2129B4}"/>
              </a:ext>
            </a:extLst>
          </p:cNvPr>
          <p:cNvCxnSpPr>
            <a:cxnSpLocks/>
          </p:cNvCxnSpPr>
          <p:nvPr/>
        </p:nvCxnSpPr>
        <p:spPr>
          <a:xfrm>
            <a:off x="6096000" y="6275410"/>
            <a:ext cx="4107367" cy="4239"/>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F8369236-99EB-7E03-C5A7-C1D393CF5844}"/>
              </a:ext>
            </a:extLst>
          </p:cNvPr>
          <p:cNvSpPr txBox="1"/>
          <p:nvPr/>
        </p:nvSpPr>
        <p:spPr>
          <a:xfrm>
            <a:off x="4638909" y="6120009"/>
            <a:ext cx="1564308" cy="307777"/>
          </a:xfrm>
          <a:prstGeom prst="rect">
            <a:avLst/>
          </a:prstGeom>
          <a:noFill/>
        </p:spPr>
        <p:txBody>
          <a:bodyPr wrap="square" rtlCol="0">
            <a:spAutoFit/>
          </a:bodyPr>
          <a:lstStyle/>
          <a:p>
            <a:r>
              <a:rPr lang="en-IN" sz="1400" b="1">
                <a:solidFill>
                  <a:schemeClr val="accent1">
                    <a:lumMod val="50000"/>
                  </a:schemeClr>
                </a:solidFill>
              </a:rPr>
              <a:t>Feature Columns</a:t>
            </a:r>
          </a:p>
        </p:txBody>
      </p:sp>
      <p:cxnSp>
        <p:nvCxnSpPr>
          <p:cNvPr id="44" name="Straight Connector 43">
            <a:extLst>
              <a:ext uri="{FF2B5EF4-FFF2-40B4-BE49-F238E27FC236}">
                <a16:creationId xmlns:a16="http://schemas.microsoft.com/office/drawing/2014/main" id="{E6ACC49C-8FFF-A62A-75F5-1DB5A4B3AB6B}"/>
              </a:ext>
            </a:extLst>
          </p:cNvPr>
          <p:cNvCxnSpPr/>
          <p:nvPr/>
        </p:nvCxnSpPr>
        <p:spPr>
          <a:xfrm>
            <a:off x="10396073" y="5337719"/>
            <a:ext cx="0" cy="437568"/>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E597E2F0-264A-CE86-76B9-2BAF6AB408DC}"/>
              </a:ext>
            </a:extLst>
          </p:cNvPr>
          <p:cNvCxnSpPr/>
          <p:nvPr/>
        </p:nvCxnSpPr>
        <p:spPr>
          <a:xfrm>
            <a:off x="11850182" y="5337719"/>
            <a:ext cx="0" cy="437568"/>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547D48B2-30E0-9696-1C89-854E62611BB6}"/>
              </a:ext>
            </a:extLst>
          </p:cNvPr>
          <p:cNvCxnSpPr>
            <a:cxnSpLocks/>
          </p:cNvCxnSpPr>
          <p:nvPr/>
        </p:nvCxnSpPr>
        <p:spPr>
          <a:xfrm>
            <a:off x="10389861" y="5554298"/>
            <a:ext cx="327102"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40D73F88-1781-C924-6DFB-80CCDF43A6C0}"/>
              </a:ext>
            </a:extLst>
          </p:cNvPr>
          <p:cNvCxnSpPr>
            <a:cxnSpLocks/>
          </p:cNvCxnSpPr>
          <p:nvPr/>
        </p:nvCxnSpPr>
        <p:spPr>
          <a:xfrm>
            <a:off x="11527025" y="5554298"/>
            <a:ext cx="327102"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22465EB8-71AE-A904-DFD1-0A9499819568}"/>
              </a:ext>
            </a:extLst>
          </p:cNvPr>
          <p:cNvSpPr txBox="1"/>
          <p:nvPr/>
        </p:nvSpPr>
        <p:spPr>
          <a:xfrm>
            <a:off x="10660359" y="5331296"/>
            <a:ext cx="874801" cy="523220"/>
          </a:xfrm>
          <a:prstGeom prst="rect">
            <a:avLst/>
          </a:prstGeom>
          <a:noFill/>
        </p:spPr>
        <p:txBody>
          <a:bodyPr wrap="square" rtlCol="0">
            <a:spAutoFit/>
          </a:bodyPr>
          <a:lstStyle/>
          <a:p>
            <a:pPr algn="ctr"/>
            <a:r>
              <a:rPr lang="en-IN" sz="1400" b="1">
                <a:solidFill>
                  <a:schemeClr val="accent1">
                    <a:lumMod val="50000"/>
                  </a:schemeClr>
                </a:solidFill>
              </a:rPr>
              <a:t>Target Column</a:t>
            </a:r>
          </a:p>
        </p:txBody>
      </p:sp>
    </p:spTree>
    <p:extLst>
      <p:ext uri="{BB962C8B-B14F-4D97-AF65-F5344CB8AC3E}">
        <p14:creationId xmlns:p14="http://schemas.microsoft.com/office/powerpoint/2010/main" val="30054076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E5B63746-C860-E33A-EC72-FA99800198A2}"/>
              </a:ext>
            </a:extLst>
          </p:cNvPr>
          <p:cNvSpPr txBox="1"/>
          <p:nvPr/>
        </p:nvSpPr>
        <p:spPr>
          <a:xfrm>
            <a:off x="8362950" y="2833955"/>
            <a:ext cx="3543300" cy="1323439"/>
          </a:xfrm>
          <a:prstGeom prst="rect">
            <a:avLst/>
          </a:prstGeom>
          <a:noFill/>
        </p:spPr>
        <p:txBody>
          <a:bodyPr wrap="square" rtlCol="0">
            <a:spAutoFit/>
          </a:bodyPr>
          <a:lstStyle/>
          <a:p>
            <a:pPr algn="ctr"/>
            <a:r>
              <a:rPr lang="en-IN" sz="4000" b="1">
                <a:latin typeface="Segoe UI" panose="020B0502040204020203" pitchFamily="34" charset="0"/>
                <a:cs typeface="Segoe UI" panose="020B0502040204020203" pitchFamily="34" charset="0"/>
              </a:rPr>
              <a:t>Classification Models</a:t>
            </a:r>
          </a:p>
        </p:txBody>
      </p:sp>
      <p:sp>
        <p:nvSpPr>
          <p:cNvPr id="2" name="Footer Placeholder 2">
            <a:extLst>
              <a:ext uri="{FF2B5EF4-FFF2-40B4-BE49-F238E27FC236}">
                <a16:creationId xmlns:a16="http://schemas.microsoft.com/office/drawing/2014/main" id="{C44BA3F4-8E0E-95BF-AB23-711789CD3459}"/>
              </a:ext>
            </a:extLst>
          </p:cNvPr>
          <p:cNvSpPr>
            <a:spLocks noGrp="1"/>
          </p:cNvSpPr>
          <p:nvPr>
            <p:ph type="ftr" sz="quarter" idx="11"/>
          </p:nvPr>
        </p:nvSpPr>
        <p:spPr>
          <a:xfrm>
            <a:off x="8077200" y="6492875"/>
            <a:ext cx="4114800" cy="365125"/>
          </a:xfrm>
        </p:spPr>
        <p:txBody>
          <a:bodyPr/>
          <a:lstStyle/>
          <a:p>
            <a:r>
              <a:rPr lang="en-US"/>
              <a:t>                                             </a:t>
            </a:r>
            <a:r>
              <a:rPr lang="en-US" sz="1000" b="1">
                <a:solidFill>
                  <a:schemeClr val="bg1">
                    <a:lumMod val="50000"/>
                  </a:schemeClr>
                </a:solidFill>
                <a:latin typeface="Segoe UI" panose="020B0502040204020203" pitchFamily="34" charset="0"/>
                <a:cs typeface="Segoe UI" panose="020B0502040204020203" pitchFamily="34" charset="0"/>
              </a:rPr>
              <a:t>GO POKES | Mini Project Submission</a:t>
            </a:r>
            <a:endParaRPr lang="en-IN" b="1">
              <a:solidFill>
                <a:schemeClr val="bg1">
                  <a:lumMod val="50000"/>
                </a:schemeClr>
              </a:solidFill>
              <a:latin typeface="Segoe UI" panose="020B0502040204020203" pitchFamily="34" charset="0"/>
              <a:cs typeface="Segoe UI" panose="020B0502040204020203" pitchFamily="34" charset="0"/>
            </a:endParaRPr>
          </a:p>
        </p:txBody>
      </p:sp>
      <p:pic>
        <p:nvPicPr>
          <p:cNvPr id="3" name="Picture 6">
            <a:extLst>
              <a:ext uri="{FF2B5EF4-FFF2-40B4-BE49-F238E27FC236}">
                <a16:creationId xmlns:a16="http://schemas.microsoft.com/office/drawing/2014/main" id="{2ECAD66B-3F3B-62C6-56CC-46968B5BB2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58890" y="6593041"/>
            <a:ext cx="387273" cy="20138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Fintechs and Non-banks Beware: CFPB to Utilize “Dormant Authority” to  Examine Fintechs and Other Non-bank Financial Services Companies |  Financial Services Perspectives">
            <a:extLst>
              <a:ext uri="{FF2B5EF4-FFF2-40B4-BE49-F238E27FC236}">
                <a16:creationId xmlns:a16="http://schemas.microsoft.com/office/drawing/2014/main" id="{B525041C-7FE7-9544-4BCB-26BE20C2FEB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79" r="1" b="1"/>
          <a:stretch/>
        </p:blipFill>
        <p:spPr bwMode="auto">
          <a:xfrm>
            <a:off x="0" y="771525"/>
            <a:ext cx="8189670" cy="5448300"/>
          </a:xfrm>
          <a:custGeom>
            <a:avLst/>
            <a:gdLst/>
            <a:ahLst/>
            <a:cxnLst/>
            <a:rect l="l" t="t" r="r" b="b"/>
            <a:pathLst>
              <a:path w="10655455" h="6858000">
                <a:moveTo>
                  <a:pt x="8526285" y="6283111"/>
                </a:moveTo>
                <a:cubicBezTo>
                  <a:pt x="8526285" y="6283111"/>
                  <a:pt x="8526285" y="6283111"/>
                  <a:pt x="10157124" y="6283111"/>
                </a:cubicBezTo>
                <a:cubicBezTo>
                  <a:pt x="10259271" y="6283111"/>
                  <a:pt x="10357896" y="6339261"/>
                  <a:pt x="10407209" y="6430504"/>
                </a:cubicBezTo>
                <a:cubicBezTo>
                  <a:pt x="10407209" y="6430504"/>
                  <a:pt x="10407209" y="6430504"/>
                  <a:pt x="10606716" y="6774068"/>
                </a:cubicBezTo>
                <a:lnTo>
                  <a:pt x="10655455" y="6858000"/>
                </a:lnTo>
                <a:lnTo>
                  <a:pt x="8025501" y="6858000"/>
                </a:lnTo>
                <a:lnTo>
                  <a:pt x="8129453" y="6678214"/>
                </a:lnTo>
                <a:cubicBezTo>
                  <a:pt x="8174148" y="6600912"/>
                  <a:pt x="8221824" y="6518457"/>
                  <a:pt x="8272677" y="6430504"/>
                </a:cubicBezTo>
                <a:cubicBezTo>
                  <a:pt x="8325512" y="6339261"/>
                  <a:pt x="8420615" y="6283111"/>
                  <a:pt x="8526285" y="6283111"/>
                </a:cubicBezTo>
                <a:close/>
                <a:moveTo>
                  <a:pt x="8508611" y="4776272"/>
                </a:moveTo>
                <a:cubicBezTo>
                  <a:pt x="8508611" y="4776272"/>
                  <a:pt x="8508611" y="4776272"/>
                  <a:pt x="9153763" y="4776272"/>
                </a:cubicBezTo>
                <a:cubicBezTo>
                  <a:pt x="9194173" y="4776272"/>
                  <a:pt x="9233188" y="4798484"/>
                  <a:pt x="9252696" y="4834580"/>
                </a:cubicBezTo>
                <a:cubicBezTo>
                  <a:pt x="9252696" y="4834580"/>
                  <a:pt x="9252696" y="4834580"/>
                  <a:pt x="9575969" y="5391278"/>
                </a:cubicBezTo>
                <a:cubicBezTo>
                  <a:pt x="9596871" y="5425985"/>
                  <a:pt x="9596871" y="5470409"/>
                  <a:pt x="9575969" y="5505116"/>
                </a:cubicBezTo>
                <a:cubicBezTo>
                  <a:pt x="9575969" y="5505116"/>
                  <a:pt x="9575969" y="5505116"/>
                  <a:pt x="9252696" y="6061815"/>
                </a:cubicBezTo>
                <a:cubicBezTo>
                  <a:pt x="9233188" y="6097909"/>
                  <a:pt x="9194173" y="6120122"/>
                  <a:pt x="9153763" y="6120122"/>
                </a:cubicBezTo>
                <a:cubicBezTo>
                  <a:pt x="9153763" y="6120122"/>
                  <a:pt x="9153763" y="6120122"/>
                  <a:pt x="8508611" y="6120122"/>
                </a:cubicBezTo>
                <a:cubicBezTo>
                  <a:pt x="8466808" y="6120122"/>
                  <a:pt x="8429186" y="6097909"/>
                  <a:pt x="8408284" y="6061815"/>
                </a:cubicBezTo>
                <a:cubicBezTo>
                  <a:pt x="8408284" y="6061815"/>
                  <a:pt x="8408284" y="6061815"/>
                  <a:pt x="8086404" y="5505116"/>
                </a:cubicBezTo>
                <a:cubicBezTo>
                  <a:pt x="8065503" y="5470409"/>
                  <a:pt x="8065503" y="5425985"/>
                  <a:pt x="8086404" y="5391278"/>
                </a:cubicBezTo>
                <a:cubicBezTo>
                  <a:pt x="8086404" y="5391278"/>
                  <a:pt x="8086404" y="5391278"/>
                  <a:pt x="8408284" y="4834580"/>
                </a:cubicBezTo>
                <a:cubicBezTo>
                  <a:pt x="8429186" y="4798484"/>
                  <a:pt x="8466808" y="4776272"/>
                  <a:pt x="8508611" y="4776272"/>
                </a:cubicBezTo>
                <a:close/>
                <a:moveTo>
                  <a:pt x="8438383" y="4182594"/>
                </a:moveTo>
                <a:cubicBezTo>
                  <a:pt x="8438383" y="4182594"/>
                  <a:pt x="8438383" y="4182594"/>
                  <a:pt x="8671249" y="4182594"/>
                </a:cubicBezTo>
                <a:cubicBezTo>
                  <a:pt x="8685834" y="4182594"/>
                  <a:pt x="8699916" y="4190612"/>
                  <a:pt x="8706958" y="4203640"/>
                </a:cubicBezTo>
                <a:cubicBezTo>
                  <a:pt x="8706958" y="4203640"/>
                  <a:pt x="8706958" y="4203640"/>
                  <a:pt x="8823642" y="4404579"/>
                </a:cubicBezTo>
                <a:cubicBezTo>
                  <a:pt x="8831187" y="4417106"/>
                  <a:pt x="8831187" y="4433141"/>
                  <a:pt x="8823642" y="4445668"/>
                </a:cubicBezTo>
                <a:cubicBezTo>
                  <a:pt x="8823642" y="4445668"/>
                  <a:pt x="8823642" y="4445668"/>
                  <a:pt x="8706958" y="4646606"/>
                </a:cubicBezTo>
                <a:cubicBezTo>
                  <a:pt x="8699916" y="4659635"/>
                  <a:pt x="8685834" y="4667652"/>
                  <a:pt x="8671249" y="4667652"/>
                </a:cubicBezTo>
                <a:cubicBezTo>
                  <a:pt x="8671249" y="4667652"/>
                  <a:pt x="8671249" y="4667652"/>
                  <a:pt x="8438383" y="4667652"/>
                </a:cubicBezTo>
                <a:cubicBezTo>
                  <a:pt x="8423295" y="4667652"/>
                  <a:pt x="8409715" y="4659635"/>
                  <a:pt x="8402170" y="4646606"/>
                </a:cubicBezTo>
                <a:cubicBezTo>
                  <a:pt x="8402170" y="4646606"/>
                  <a:pt x="8402170" y="4646606"/>
                  <a:pt x="8285989" y="4445668"/>
                </a:cubicBezTo>
                <a:cubicBezTo>
                  <a:pt x="8278445" y="4433141"/>
                  <a:pt x="8278445" y="4417106"/>
                  <a:pt x="8285989" y="4404579"/>
                </a:cubicBezTo>
                <a:cubicBezTo>
                  <a:pt x="8285989" y="4404579"/>
                  <a:pt x="8285989" y="4404579"/>
                  <a:pt x="8402170" y="4203640"/>
                </a:cubicBezTo>
                <a:cubicBezTo>
                  <a:pt x="8409715" y="4190612"/>
                  <a:pt x="8423295" y="4182594"/>
                  <a:pt x="8438383" y="4182594"/>
                </a:cubicBezTo>
                <a:close/>
                <a:moveTo>
                  <a:pt x="7678681" y="3459104"/>
                </a:moveTo>
                <a:cubicBezTo>
                  <a:pt x="7678681" y="3459104"/>
                  <a:pt x="7678681" y="3459104"/>
                  <a:pt x="8119685" y="3459104"/>
                </a:cubicBezTo>
                <a:cubicBezTo>
                  <a:pt x="8147308" y="3459104"/>
                  <a:pt x="8173978" y="3474287"/>
                  <a:pt x="8187313" y="3498961"/>
                </a:cubicBezTo>
                <a:cubicBezTo>
                  <a:pt x="8187313" y="3498961"/>
                  <a:pt x="8187313" y="3498961"/>
                  <a:pt x="8408292" y="3879501"/>
                </a:cubicBezTo>
                <a:cubicBezTo>
                  <a:pt x="8422579" y="3903225"/>
                  <a:pt x="8422579" y="3933593"/>
                  <a:pt x="8408292" y="3957318"/>
                </a:cubicBezTo>
                <a:cubicBezTo>
                  <a:pt x="8408292" y="3957318"/>
                  <a:pt x="8408292" y="3957318"/>
                  <a:pt x="8187313" y="4337857"/>
                </a:cubicBezTo>
                <a:cubicBezTo>
                  <a:pt x="8173978" y="4362531"/>
                  <a:pt x="8147308" y="4377714"/>
                  <a:pt x="8119685" y="4377714"/>
                </a:cubicBezTo>
                <a:cubicBezTo>
                  <a:pt x="8119685" y="4377714"/>
                  <a:pt x="8119685" y="4377714"/>
                  <a:pt x="7678681" y="4377714"/>
                </a:cubicBezTo>
                <a:cubicBezTo>
                  <a:pt x="7650106" y="4377714"/>
                  <a:pt x="7624388" y="4362531"/>
                  <a:pt x="7610101" y="4337857"/>
                </a:cubicBezTo>
                <a:cubicBezTo>
                  <a:pt x="7610101" y="4337857"/>
                  <a:pt x="7610101" y="4337857"/>
                  <a:pt x="7390076" y="3957318"/>
                </a:cubicBezTo>
                <a:cubicBezTo>
                  <a:pt x="7375787" y="3933593"/>
                  <a:pt x="7375787" y="3903225"/>
                  <a:pt x="7390076" y="3879501"/>
                </a:cubicBezTo>
                <a:cubicBezTo>
                  <a:pt x="7390076" y="3879501"/>
                  <a:pt x="7390076" y="3879501"/>
                  <a:pt x="7610101" y="3498961"/>
                </a:cubicBezTo>
                <a:cubicBezTo>
                  <a:pt x="7624388" y="3474287"/>
                  <a:pt x="7650106" y="3459104"/>
                  <a:pt x="7678681" y="3459104"/>
                </a:cubicBezTo>
                <a:close/>
                <a:moveTo>
                  <a:pt x="9108816" y="2082751"/>
                </a:moveTo>
                <a:cubicBezTo>
                  <a:pt x="9108816" y="2082751"/>
                  <a:pt x="9108816" y="2082751"/>
                  <a:pt x="9876937" y="2082751"/>
                </a:cubicBezTo>
                <a:cubicBezTo>
                  <a:pt x="9925048" y="2082751"/>
                  <a:pt x="9971500" y="2109197"/>
                  <a:pt x="9994727" y="2152172"/>
                </a:cubicBezTo>
                <a:cubicBezTo>
                  <a:pt x="9994727" y="2152172"/>
                  <a:pt x="9994727" y="2152172"/>
                  <a:pt x="10379617" y="2814978"/>
                </a:cubicBezTo>
                <a:cubicBezTo>
                  <a:pt x="10404502" y="2856301"/>
                  <a:pt x="10404502" y="2909193"/>
                  <a:pt x="10379617" y="2950515"/>
                </a:cubicBezTo>
                <a:cubicBezTo>
                  <a:pt x="10379617" y="2950515"/>
                  <a:pt x="10379617" y="2950515"/>
                  <a:pt x="9994727" y="3613321"/>
                </a:cubicBezTo>
                <a:cubicBezTo>
                  <a:pt x="9971500" y="3656296"/>
                  <a:pt x="9925048" y="3682742"/>
                  <a:pt x="9876937" y="3682742"/>
                </a:cubicBezTo>
                <a:cubicBezTo>
                  <a:pt x="9876937" y="3682742"/>
                  <a:pt x="9876937" y="3682742"/>
                  <a:pt x="9108816" y="3682742"/>
                </a:cubicBezTo>
                <a:cubicBezTo>
                  <a:pt x="9059045" y="3682742"/>
                  <a:pt x="9014252" y="3656296"/>
                  <a:pt x="8989367" y="3613321"/>
                </a:cubicBezTo>
                <a:cubicBezTo>
                  <a:pt x="8989367" y="3613321"/>
                  <a:pt x="8989367" y="3613321"/>
                  <a:pt x="8606137" y="2950515"/>
                </a:cubicBezTo>
                <a:cubicBezTo>
                  <a:pt x="8581251" y="2909193"/>
                  <a:pt x="8581251" y="2856301"/>
                  <a:pt x="8606137" y="2814978"/>
                </a:cubicBezTo>
                <a:cubicBezTo>
                  <a:pt x="8606137" y="2814978"/>
                  <a:pt x="8606137" y="2814978"/>
                  <a:pt x="8989367" y="2152172"/>
                </a:cubicBezTo>
                <a:cubicBezTo>
                  <a:pt x="9014252" y="2109197"/>
                  <a:pt x="9059045" y="2082751"/>
                  <a:pt x="9108816" y="2082751"/>
                </a:cubicBezTo>
                <a:close/>
                <a:moveTo>
                  <a:pt x="1321854" y="2071857"/>
                </a:moveTo>
                <a:cubicBezTo>
                  <a:pt x="1321854" y="2071857"/>
                  <a:pt x="1321854" y="2071857"/>
                  <a:pt x="5365317" y="2071857"/>
                </a:cubicBezTo>
                <a:cubicBezTo>
                  <a:pt x="5618580" y="2071857"/>
                  <a:pt x="5863108" y="2211072"/>
                  <a:pt x="5985373" y="2437296"/>
                </a:cubicBezTo>
                <a:cubicBezTo>
                  <a:pt x="5985373" y="2437296"/>
                  <a:pt x="5985373" y="2437296"/>
                  <a:pt x="8011470" y="5926372"/>
                </a:cubicBezTo>
                <a:cubicBezTo>
                  <a:pt x="8142468" y="6143896"/>
                  <a:pt x="8142468" y="6422327"/>
                  <a:pt x="8011470" y="6639850"/>
                </a:cubicBezTo>
                <a:cubicBezTo>
                  <a:pt x="8011470" y="6639850"/>
                  <a:pt x="8011470" y="6639850"/>
                  <a:pt x="7904625" y="6823844"/>
                </a:cubicBezTo>
                <a:lnTo>
                  <a:pt x="7884791" y="6858000"/>
                </a:lnTo>
                <a:lnTo>
                  <a:pt x="0" y="6858000"/>
                </a:lnTo>
                <a:lnTo>
                  <a:pt x="0" y="3635967"/>
                </a:lnTo>
                <a:lnTo>
                  <a:pt x="27177" y="3588964"/>
                </a:lnTo>
                <a:cubicBezTo>
                  <a:pt x="220245" y="3255048"/>
                  <a:pt x="440895" y="2873431"/>
                  <a:pt x="693065" y="2437296"/>
                </a:cubicBezTo>
                <a:cubicBezTo>
                  <a:pt x="824063" y="2211072"/>
                  <a:pt x="1059859" y="2071857"/>
                  <a:pt x="1321854" y="2071857"/>
                </a:cubicBezTo>
                <a:close/>
                <a:moveTo>
                  <a:pt x="6786399" y="753840"/>
                </a:moveTo>
                <a:cubicBezTo>
                  <a:pt x="6786399" y="753840"/>
                  <a:pt x="6786399" y="753840"/>
                  <a:pt x="8025968" y="753840"/>
                </a:cubicBezTo>
                <a:cubicBezTo>
                  <a:pt x="8103608" y="753840"/>
                  <a:pt x="8178571" y="796518"/>
                  <a:pt x="8216053" y="865869"/>
                </a:cubicBezTo>
                <a:cubicBezTo>
                  <a:pt x="8216053" y="865869"/>
                  <a:pt x="8216053" y="865869"/>
                  <a:pt x="8837177" y="1935484"/>
                </a:cubicBezTo>
                <a:cubicBezTo>
                  <a:pt x="8877335" y="2002169"/>
                  <a:pt x="8877335" y="2087523"/>
                  <a:pt x="8837177" y="2154207"/>
                </a:cubicBezTo>
                <a:cubicBezTo>
                  <a:pt x="8837177" y="2154207"/>
                  <a:pt x="8837177" y="2154207"/>
                  <a:pt x="8216053" y="3223823"/>
                </a:cubicBezTo>
                <a:cubicBezTo>
                  <a:pt x="8178571" y="3293174"/>
                  <a:pt x="8103608" y="3335852"/>
                  <a:pt x="8025968" y="3335852"/>
                </a:cubicBezTo>
                <a:cubicBezTo>
                  <a:pt x="8025968" y="3335852"/>
                  <a:pt x="8025968" y="3335852"/>
                  <a:pt x="6786399" y="3335852"/>
                </a:cubicBezTo>
                <a:cubicBezTo>
                  <a:pt x="6706082" y="3335852"/>
                  <a:pt x="6633796" y="3293174"/>
                  <a:pt x="6593637" y="3223823"/>
                </a:cubicBezTo>
                <a:cubicBezTo>
                  <a:pt x="6593637" y="3223823"/>
                  <a:pt x="6593637" y="3223823"/>
                  <a:pt x="5975192" y="2154207"/>
                </a:cubicBezTo>
                <a:cubicBezTo>
                  <a:pt x="5935033" y="2087523"/>
                  <a:pt x="5935033" y="2002169"/>
                  <a:pt x="5975192" y="1935484"/>
                </a:cubicBezTo>
                <a:cubicBezTo>
                  <a:pt x="5975192" y="1935484"/>
                  <a:pt x="5975192" y="1935484"/>
                  <a:pt x="6593637" y="865869"/>
                </a:cubicBezTo>
                <a:cubicBezTo>
                  <a:pt x="6633796" y="796518"/>
                  <a:pt x="6706082" y="753840"/>
                  <a:pt x="6786399" y="753840"/>
                </a:cubicBezTo>
                <a:close/>
                <a:moveTo>
                  <a:pt x="0" y="0"/>
                </a:moveTo>
                <a:lnTo>
                  <a:pt x="6966294" y="0"/>
                </a:lnTo>
                <a:lnTo>
                  <a:pt x="6852387" y="196155"/>
                </a:lnTo>
                <a:cubicBezTo>
                  <a:pt x="6627011" y="584267"/>
                  <a:pt x="6359899" y="1044253"/>
                  <a:pt x="6043322" y="1589421"/>
                </a:cubicBezTo>
                <a:cubicBezTo>
                  <a:pt x="5921057" y="1815646"/>
                  <a:pt x="5676528" y="1954861"/>
                  <a:pt x="5423265" y="1954861"/>
                </a:cubicBezTo>
                <a:cubicBezTo>
                  <a:pt x="5423265" y="1954861"/>
                  <a:pt x="5423265" y="1954861"/>
                  <a:pt x="1379802" y="1954861"/>
                </a:cubicBezTo>
                <a:cubicBezTo>
                  <a:pt x="1117807" y="1954861"/>
                  <a:pt x="882012" y="1815646"/>
                  <a:pt x="751013" y="1589421"/>
                </a:cubicBezTo>
                <a:cubicBezTo>
                  <a:pt x="751013" y="1589421"/>
                  <a:pt x="751013" y="1589421"/>
                  <a:pt x="1951" y="293901"/>
                </a:cubicBezTo>
                <a:lnTo>
                  <a:pt x="0" y="290527"/>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93633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E368E57B-D674-1420-2DCB-854352ECB8AD}"/>
              </a:ext>
            </a:extLst>
          </p:cNvPr>
          <p:cNvSpPr txBox="1">
            <a:spLocks/>
          </p:cNvSpPr>
          <p:nvPr/>
        </p:nvSpPr>
        <p:spPr>
          <a:xfrm>
            <a:off x="8077200" y="6492875"/>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                                             </a:t>
            </a:r>
            <a:r>
              <a:rPr lang="en-US" sz="1000" b="1">
                <a:solidFill>
                  <a:schemeClr val="bg1">
                    <a:lumMod val="50000"/>
                  </a:schemeClr>
                </a:solidFill>
                <a:latin typeface="Segoe UI" panose="020B0502040204020203" pitchFamily="34" charset="0"/>
                <a:cs typeface="Segoe UI" panose="020B0502040204020203" pitchFamily="34" charset="0"/>
              </a:rPr>
              <a:t>GO POKES | Mini Project Submission</a:t>
            </a:r>
            <a:endParaRPr lang="en-IN" b="1">
              <a:solidFill>
                <a:schemeClr val="bg1">
                  <a:lumMod val="50000"/>
                </a:schemeClr>
              </a:solidFill>
              <a:latin typeface="Segoe UI" panose="020B0502040204020203" pitchFamily="34" charset="0"/>
              <a:cs typeface="Segoe UI" panose="020B0502040204020203" pitchFamily="34" charset="0"/>
            </a:endParaRPr>
          </a:p>
        </p:txBody>
      </p:sp>
      <p:pic>
        <p:nvPicPr>
          <p:cNvPr id="4" name="Picture 6">
            <a:extLst>
              <a:ext uri="{FF2B5EF4-FFF2-40B4-BE49-F238E27FC236}">
                <a16:creationId xmlns:a16="http://schemas.microsoft.com/office/drawing/2014/main" id="{3752CE32-467A-4D29-4166-BABD51F358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58890" y="6593041"/>
            <a:ext cx="387273" cy="20138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6A541C32-9B36-9514-08B4-F0CBDDA0F117}"/>
              </a:ext>
            </a:extLst>
          </p:cNvPr>
          <p:cNvSpPr txBox="1"/>
          <p:nvPr/>
        </p:nvSpPr>
        <p:spPr>
          <a:xfrm>
            <a:off x="291557" y="209994"/>
            <a:ext cx="10868025" cy="584775"/>
          </a:xfrm>
          <a:prstGeom prst="rect">
            <a:avLst/>
          </a:prstGeom>
          <a:noFill/>
        </p:spPr>
        <p:txBody>
          <a:bodyPr wrap="square" rtlCol="0">
            <a:spAutoFit/>
          </a:bodyPr>
          <a:lstStyle/>
          <a:p>
            <a:r>
              <a:rPr lang="en-IN" sz="3200">
                <a:solidFill>
                  <a:schemeClr val="accent2"/>
                </a:solidFill>
              </a:rPr>
              <a:t>Model 1 – Logistic Regression Classifier</a:t>
            </a:r>
          </a:p>
        </p:txBody>
      </p:sp>
      <p:pic>
        <p:nvPicPr>
          <p:cNvPr id="9" name="Picture 8">
            <a:extLst>
              <a:ext uri="{FF2B5EF4-FFF2-40B4-BE49-F238E27FC236}">
                <a16:creationId xmlns:a16="http://schemas.microsoft.com/office/drawing/2014/main" id="{163EBA1F-5737-AE67-F36F-B0B43C8B2023}"/>
              </a:ext>
            </a:extLst>
          </p:cNvPr>
          <p:cNvPicPr>
            <a:picLocks noChangeAspect="1"/>
          </p:cNvPicPr>
          <p:nvPr/>
        </p:nvPicPr>
        <p:blipFill>
          <a:blip r:embed="rId3"/>
          <a:stretch>
            <a:fillRect/>
          </a:stretch>
        </p:blipFill>
        <p:spPr>
          <a:xfrm>
            <a:off x="924990" y="983991"/>
            <a:ext cx="5407400" cy="3639201"/>
          </a:xfrm>
          <a:prstGeom prst="rect">
            <a:avLst/>
          </a:prstGeom>
          <a:ln>
            <a:solidFill>
              <a:schemeClr val="tx1"/>
            </a:solidFill>
          </a:ln>
        </p:spPr>
      </p:pic>
      <p:sp>
        <p:nvSpPr>
          <p:cNvPr id="19" name="TextBox 18">
            <a:extLst>
              <a:ext uri="{FF2B5EF4-FFF2-40B4-BE49-F238E27FC236}">
                <a16:creationId xmlns:a16="http://schemas.microsoft.com/office/drawing/2014/main" id="{ED20107A-DC19-3337-2DD4-6164CB55353E}"/>
              </a:ext>
            </a:extLst>
          </p:cNvPr>
          <p:cNvSpPr txBox="1"/>
          <p:nvPr/>
        </p:nvSpPr>
        <p:spPr>
          <a:xfrm>
            <a:off x="2827454" y="2464420"/>
            <a:ext cx="2353851" cy="338554"/>
          </a:xfrm>
          <a:prstGeom prst="rect">
            <a:avLst/>
          </a:prstGeom>
          <a:noFill/>
        </p:spPr>
        <p:txBody>
          <a:bodyPr wrap="square" rtlCol="0">
            <a:spAutoFit/>
          </a:bodyPr>
          <a:lstStyle/>
          <a:p>
            <a:r>
              <a:rPr lang="en-IN" sz="1600" b="1">
                <a:solidFill>
                  <a:schemeClr val="accent1"/>
                </a:solidFill>
              </a:rPr>
              <a:t>ROC AUC Score – 0.9310</a:t>
            </a:r>
          </a:p>
        </p:txBody>
      </p:sp>
      <p:pic>
        <p:nvPicPr>
          <p:cNvPr id="21" name="Picture 20">
            <a:extLst>
              <a:ext uri="{FF2B5EF4-FFF2-40B4-BE49-F238E27FC236}">
                <a16:creationId xmlns:a16="http://schemas.microsoft.com/office/drawing/2014/main" id="{B6D10585-D8A8-6888-6B53-AF9B8C8A9F17}"/>
              </a:ext>
            </a:extLst>
          </p:cNvPr>
          <p:cNvPicPr>
            <a:picLocks noChangeAspect="1"/>
          </p:cNvPicPr>
          <p:nvPr/>
        </p:nvPicPr>
        <p:blipFill>
          <a:blip r:embed="rId4"/>
          <a:stretch>
            <a:fillRect/>
          </a:stretch>
        </p:blipFill>
        <p:spPr>
          <a:xfrm>
            <a:off x="6422345" y="983990"/>
            <a:ext cx="4737237" cy="3639201"/>
          </a:xfrm>
          <a:prstGeom prst="rect">
            <a:avLst/>
          </a:prstGeom>
          <a:ln>
            <a:solidFill>
              <a:schemeClr val="tx1"/>
            </a:solidFill>
          </a:ln>
        </p:spPr>
      </p:pic>
      <p:sp>
        <p:nvSpPr>
          <p:cNvPr id="2" name="TextBox 1">
            <a:extLst>
              <a:ext uri="{FF2B5EF4-FFF2-40B4-BE49-F238E27FC236}">
                <a16:creationId xmlns:a16="http://schemas.microsoft.com/office/drawing/2014/main" id="{692F5918-746A-3E1D-641A-C08FA4272B6F}"/>
              </a:ext>
            </a:extLst>
          </p:cNvPr>
          <p:cNvSpPr txBox="1"/>
          <p:nvPr/>
        </p:nvSpPr>
        <p:spPr>
          <a:xfrm>
            <a:off x="415494" y="4801263"/>
            <a:ext cx="10766390" cy="1631216"/>
          </a:xfrm>
          <a:prstGeom prst="rect">
            <a:avLst/>
          </a:prstGeom>
          <a:noFill/>
        </p:spPr>
        <p:txBody>
          <a:bodyPr wrap="square" lIns="91440" tIns="45720" rIns="91440" bIns="45720" anchor="t">
            <a:spAutoFit/>
          </a:bodyPr>
          <a:lstStyle/>
          <a:p>
            <a:r>
              <a:rPr lang="en-IN" sz="2000">
                <a:solidFill>
                  <a:schemeClr val="accent1">
                    <a:lumMod val="50000"/>
                  </a:schemeClr>
                </a:solidFill>
              </a:rPr>
              <a:t>In Logistic Regression Model:</a:t>
            </a:r>
          </a:p>
          <a:p>
            <a:pPr marL="800100" lvl="1" indent="-342900">
              <a:buFont typeface="Arial" panose="020B0604020202020204" pitchFamily="34" charset="0"/>
              <a:buChar char="•"/>
            </a:pPr>
            <a:r>
              <a:rPr lang="en-IN" sz="2000">
                <a:solidFill>
                  <a:schemeClr val="accent1">
                    <a:lumMod val="50000"/>
                  </a:schemeClr>
                </a:solidFill>
              </a:rPr>
              <a:t>In ROC curve, we attained a score of 0.9310.</a:t>
            </a:r>
            <a:endParaRPr lang="en-IN" sz="2000">
              <a:solidFill>
                <a:schemeClr val="accent1">
                  <a:lumMod val="50000"/>
                </a:schemeClr>
              </a:solidFill>
              <a:cs typeface="Calibri"/>
            </a:endParaRPr>
          </a:p>
          <a:p>
            <a:pPr marL="800100" lvl="1" indent="-342900">
              <a:buFont typeface="Arial" panose="020B0604020202020204" pitchFamily="34" charset="0"/>
              <a:buChar char="•"/>
            </a:pPr>
            <a:r>
              <a:rPr lang="en-IN" sz="2000">
                <a:solidFill>
                  <a:schemeClr val="accent1">
                    <a:lumMod val="50000"/>
                  </a:schemeClr>
                </a:solidFill>
              </a:rPr>
              <a:t>In the confusion matrix, we have 10,688 classified as the TRUE NEGATIVE, or non-subscribing.</a:t>
            </a:r>
            <a:endParaRPr lang="en-IN" sz="2000">
              <a:solidFill>
                <a:schemeClr val="accent1">
                  <a:lumMod val="50000"/>
                </a:schemeClr>
              </a:solidFill>
              <a:cs typeface="Calibri"/>
            </a:endParaRPr>
          </a:p>
          <a:p>
            <a:pPr marL="800100" lvl="1" indent="-342900">
              <a:buFont typeface="Arial" panose="020B0604020202020204" pitchFamily="34" charset="0"/>
              <a:buChar char="•"/>
            </a:pPr>
            <a:r>
              <a:rPr lang="en-IN" sz="2000">
                <a:solidFill>
                  <a:schemeClr val="accent1">
                    <a:lumMod val="50000"/>
                  </a:schemeClr>
                </a:solidFill>
              </a:rPr>
              <a:t>This is our baseline model.</a:t>
            </a:r>
            <a:endParaRPr lang="en-IN" sz="2000">
              <a:solidFill>
                <a:schemeClr val="accent1">
                  <a:lumMod val="50000"/>
                </a:schemeClr>
              </a:solidFill>
              <a:cs typeface="Calibri"/>
            </a:endParaRPr>
          </a:p>
          <a:p>
            <a:endParaRPr lang="en-IN" sz="2000">
              <a:solidFill>
                <a:schemeClr val="accent1">
                  <a:lumMod val="50000"/>
                </a:schemeClr>
              </a:solidFill>
            </a:endParaRPr>
          </a:p>
        </p:txBody>
      </p:sp>
    </p:spTree>
    <p:extLst>
      <p:ext uri="{BB962C8B-B14F-4D97-AF65-F5344CB8AC3E}">
        <p14:creationId xmlns:p14="http://schemas.microsoft.com/office/powerpoint/2010/main" val="40986786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650FFA85-7AAE-D1BB-1624-2A954B9A25D8}"/>
              </a:ext>
            </a:extLst>
          </p:cNvPr>
          <p:cNvPicPr>
            <a:picLocks noChangeAspect="1"/>
          </p:cNvPicPr>
          <p:nvPr/>
        </p:nvPicPr>
        <p:blipFill>
          <a:blip r:embed="rId2"/>
          <a:stretch>
            <a:fillRect/>
          </a:stretch>
        </p:blipFill>
        <p:spPr>
          <a:xfrm>
            <a:off x="1041339" y="1136070"/>
            <a:ext cx="5373118" cy="3614350"/>
          </a:xfrm>
          <a:prstGeom prst="rect">
            <a:avLst/>
          </a:prstGeom>
          <a:ln>
            <a:solidFill>
              <a:schemeClr val="tx1"/>
            </a:solidFill>
          </a:ln>
        </p:spPr>
      </p:pic>
      <p:sp>
        <p:nvSpPr>
          <p:cNvPr id="3" name="Footer Placeholder 2">
            <a:extLst>
              <a:ext uri="{FF2B5EF4-FFF2-40B4-BE49-F238E27FC236}">
                <a16:creationId xmlns:a16="http://schemas.microsoft.com/office/drawing/2014/main" id="{E368E57B-D674-1420-2DCB-854352ECB8AD}"/>
              </a:ext>
            </a:extLst>
          </p:cNvPr>
          <p:cNvSpPr txBox="1">
            <a:spLocks/>
          </p:cNvSpPr>
          <p:nvPr/>
        </p:nvSpPr>
        <p:spPr>
          <a:xfrm>
            <a:off x="8077200" y="6492875"/>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                                             </a:t>
            </a:r>
            <a:r>
              <a:rPr lang="en-US" sz="1000" b="1">
                <a:solidFill>
                  <a:schemeClr val="bg1">
                    <a:lumMod val="50000"/>
                  </a:schemeClr>
                </a:solidFill>
                <a:latin typeface="Segoe UI" panose="020B0502040204020203" pitchFamily="34" charset="0"/>
                <a:cs typeface="Segoe UI" panose="020B0502040204020203" pitchFamily="34" charset="0"/>
              </a:rPr>
              <a:t>GO POKES | Mini Project Submission</a:t>
            </a:r>
            <a:endParaRPr lang="en-IN" b="1">
              <a:solidFill>
                <a:schemeClr val="bg1">
                  <a:lumMod val="50000"/>
                </a:schemeClr>
              </a:solidFill>
              <a:latin typeface="Segoe UI" panose="020B0502040204020203" pitchFamily="34" charset="0"/>
              <a:cs typeface="Segoe UI" panose="020B0502040204020203" pitchFamily="34" charset="0"/>
            </a:endParaRPr>
          </a:p>
        </p:txBody>
      </p:sp>
      <p:pic>
        <p:nvPicPr>
          <p:cNvPr id="4" name="Picture 6">
            <a:extLst>
              <a:ext uri="{FF2B5EF4-FFF2-40B4-BE49-F238E27FC236}">
                <a16:creationId xmlns:a16="http://schemas.microsoft.com/office/drawing/2014/main" id="{3752CE32-467A-4D29-4166-BABD51F358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58890" y="6593041"/>
            <a:ext cx="387273" cy="20138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6A541C32-9B36-9514-08B4-F0CBDDA0F117}"/>
              </a:ext>
            </a:extLst>
          </p:cNvPr>
          <p:cNvSpPr txBox="1"/>
          <p:nvPr/>
        </p:nvSpPr>
        <p:spPr>
          <a:xfrm>
            <a:off x="291557" y="209994"/>
            <a:ext cx="10868025" cy="584775"/>
          </a:xfrm>
          <a:prstGeom prst="rect">
            <a:avLst/>
          </a:prstGeom>
          <a:noFill/>
        </p:spPr>
        <p:txBody>
          <a:bodyPr wrap="square" rtlCol="0">
            <a:spAutoFit/>
          </a:bodyPr>
          <a:lstStyle/>
          <a:p>
            <a:r>
              <a:rPr lang="en-IN" sz="3200">
                <a:solidFill>
                  <a:schemeClr val="accent2"/>
                </a:solidFill>
              </a:rPr>
              <a:t>Model 2 – Random Forest Classifier </a:t>
            </a:r>
          </a:p>
        </p:txBody>
      </p:sp>
      <p:sp>
        <p:nvSpPr>
          <p:cNvPr id="19" name="TextBox 18">
            <a:extLst>
              <a:ext uri="{FF2B5EF4-FFF2-40B4-BE49-F238E27FC236}">
                <a16:creationId xmlns:a16="http://schemas.microsoft.com/office/drawing/2014/main" id="{ED20107A-DC19-3337-2DD4-6164CB55353E}"/>
              </a:ext>
            </a:extLst>
          </p:cNvPr>
          <p:cNvSpPr txBox="1"/>
          <p:nvPr/>
        </p:nvSpPr>
        <p:spPr>
          <a:xfrm>
            <a:off x="2840986" y="2453890"/>
            <a:ext cx="2230825" cy="338554"/>
          </a:xfrm>
          <a:prstGeom prst="rect">
            <a:avLst/>
          </a:prstGeom>
          <a:noFill/>
        </p:spPr>
        <p:txBody>
          <a:bodyPr wrap="square" rtlCol="0">
            <a:spAutoFit/>
          </a:bodyPr>
          <a:lstStyle/>
          <a:p>
            <a:r>
              <a:rPr lang="en-IN" sz="1600" b="1">
                <a:solidFill>
                  <a:schemeClr val="accent1"/>
                </a:solidFill>
              </a:rPr>
              <a:t>ROC AUC Score – 0.9327</a:t>
            </a:r>
          </a:p>
        </p:txBody>
      </p:sp>
      <p:pic>
        <p:nvPicPr>
          <p:cNvPr id="14" name="Picture 13">
            <a:extLst>
              <a:ext uri="{FF2B5EF4-FFF2-40B4-BE49-F238E27FC236}">
                <a16:creationId xmlns:a16="http://schemas.microsoft.com/office/drawing/2014/main" id="{9F2C17C8-DB44-7763-D935-E62980BB1362}"/>
              </a:ext>
            </a:extLst>
          </p:cNvPr>
          <p:cNvPicPr>
            <a:picLocks noChangeAspect="1"/>
          </p:cNvPicPr>
          <p:nvPr/>
        </p:nvPicPr>
        <p:blipFill>
          <a:blip r:embed="rId4"/>
          <a:stretch>
            <a:fillRect/>
          </a:stretch>
        </p:blipFill>
        <p:spPr>
          <a:xfrm>
            <a:off x="6542048" y="1146603"/>
            <a:ext cx="4597461" cy="3618948"/>
          </a:xfrm>
          <a:prstGeom prst="rect">
            <a:avLst/>
          </a:prstGeom>
          <a:ln>
            <a:solidFill>
              <a:schemeClr val="tx1"/>
            </a:solidFill>
          </a:ln>
        </p:spPr>
      </p:pic>
      <p:sp>
        <p:nvSpPr>
          <p:cNvPr id="2" name="TextBox 1">
            <a:extLst>
              <a:ext uri="{FF2B5EF4-FFF2-40B4-BE49-F238E27FC236}">
                <a16:creationId xmlns:a16="http://schemas.microsoft.com/office/drawing/2014/main" id="{D785C347-9754-67E8-D5D8-57E52134402C}"/>
              </a:ext>
            </a:extLst>
          </p:cNvPr>
          <p:cNvSpPr txBox="1"/>
          <p:nvPr/>
        </p:nvSpPr>
        <p:spPr>
          <a:xfrm>
            <a:off x="415579" y="4802261"/>
            <a:ext cx="10766390" cy="1631216"/>
          </a:xfrm>
          <a:prstGeom prst="rect">
            <a:avLst/>
          </a:prstGeom>
          <a:noFill/>
        </p:spPr>
        <p:txBody>
          <a:bodyPr wrap="square" lIns="91440" tIns="45720" rIns="91440" bIns="45720" anchor="t">
            <a:spAutoFit/>
          </a:bodyPr>
          <a:lstStyle/>
          <a:p>
            <a:r>
              <a:rPr lang="en-IN" sz="2000">
                <a:solidFill>
                  <a:schemeClr val="accent1">
                    <a:lumMod val="50000"/>
                  </a:schemeClr>
                </a:solidFill>
              </a:rPr>
              <a:t>In Random Forest Model:</a:t>
            </a:r>
          </a:p>
          <a:p>
            <a:pPr marL="800100" lvl="1" indent="-342900">
              <a:buFont typeface="Arial" panose="020B0604020202020204" pitchFamily="34" charset="0"/>
              <a:buChar char="•"/>
            </a:pPr>
            <a:r>
              <a:rPr lang="en-IN" sz="2000">
                <a:solidFill>
                  <a:schemeClr val="accent1">
                    <a:lumMod val="50000"/>
                  </a:schemeClr>
                </a:solidFill>
              </a:rPr>
              <a:t>In ROC curve, we attained a score of 0.9327.</a:t>
            </a:r>
            <a:endParaRPr lang="en-IN" sz="2000">
              <a:solidFill>
                <a:schemeClr val="accent1">
                  <a:lumMod val="50000"/>
                </a:schemeClr>
              </a:solidFill>
              <a:cs typeface="Calibri"/>
            </a:endParaRPr>
          </a:p>
          <a:p>
            <a:pPr marL="800100" lvl="1" indent="-342900">
              <a:buFont typeface="Arial" panose="020B0604020202020204" pitchFamily="34" charset="0"/>
              <a:buChar char="•"/>
            </a:pPr>
            <a:r>
              <a:rPr lang="en-IN" sz="2000">
                <a:solidFill>
                  <a:schemeClr val="accent1">
                    <a:lumMod val="50000"/>
                  </a:schemeClr>
                </a:solidFill>
              </a:rPr>
              <a:t>In the confusion matrix, we have 10,885 classified as the TRUE NEGATIVE</a:t>
            </a:r>
            <a:r>
              <a:rPr lang="en-IN" sz="2000">
                <a:solidFill>
                  <a:schemeClr val="accent1">
                    <a:lumMod val="50000"/>
                  </a:schemeClr>
                </a:solidFill>
                <a:ea typeface="+mn-lt"/>
                <a:cs typeface="+mn-lt"/>
              </a:rPr>
              <a:t>, or non-subscribing.</a:t>
            </a:r>
            <a:endParaRPr lang="en-IN" sz="2000">
              <a:solidFill>
                <a:schemeClr val="accent1">
                  <a:lumMod val="50000"/>
                </a:schemeClr>
              </a:solidFill>
              <a:cs typeface="Calibri"/>
            </a:endParaRPr>
          </a:p>
          <a:p>
            <a:pPr marL="800100" lvl="1" indent="-342900">
              <a:buFont typeface="Arial" panose="020B0604020202020204" pitchFamily="34" charset="0"/>
              <a:buChar char="•"/>
            </a:pPr>
            <a:r>
              <a:rPr lang="en-IN" sz="2000">
                <a:solidFill>
                  <a:schemeClr val="accent1">
                    <a:lumMod val="50000"/>
                  </a:schemeClr>
                </a:solidFill>
              </a:rPr>
              <a:t>These results are better than the baseline logistic regression model.</a:t>
            </a:r>
            <a:endParaRPr lang="en-IN" sz="2000">
              <a:solidFill>
                <a:schemeClr val="accent1">
                  <a:lumMod val="50000"/>
                </a:schemeClr>
              </a:solidFill>
              <a:cs typeface="Calibri"/>
            </a:endParaRPr>
          </a:p>
          <a:p>
            <a:endParaRPr lang="en-IN" sz="2000">
              <a:solidFill>
                <a:schemeClr val="accent1">
                  <a:lumMod val="50000"/>
                </a:schemeClr>
              </a:solidFill>
            </a:endParaRPr>
          </a:p>
        </p:txBody>
      </p:sp>
    </p:spTree>
    <p:extLst>
      <p:ext uri="{BB962C8B-B14F-4D97-AF65-F5344CB8AC3E}">
        <p14:creationId xmlns:p14="http://schemas.microsoft.com/office/powerpoint/2010/main" val="23231057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C8412C8-A919-1DB2-BFCB-9B7D4E12D138}"/>
              </a:ext>
            </a:extLst>
          </p:cNvPr>
          <p:cNvPicPr>
            <a:picLocks noChangeAspect="1"/>
          </p:cNvPicPr>
          <p:nvPr/>
        </p:nvPicPr>
        <p:blipFill>
          <a:blip r:embed="rId2"/>
          <a:stretch>
            <a:fillRect/>
          </a:stretch>
        </p:blipFill>
        <p:spPr>
          <a:xfrm>
            <a:off x="1040976" y="1136689"/>
            <a:ext cx="5378873" cy="3585914"/>
          </a:xfrm>
          <a:prstGeom prst="rect">
            <a:avLst/>
          </a:prstGeom>
          <a:ln>
            <a:solidFill>
              <a:schemeClr val="tx1"/>
            </a:solidFill>
          </a:ln>
        </p:spPr>
      </p:pic>
      <p:sp>
        <p:nvSpPr>
          <p:cNvPr id="3" name="Footer Placeholder 2">
            <a:extLst>
              <a:ext uri="{FF2B5EF4-FFF2-40B4-BE49-F238E27FC236}">
                <a16:creationId xmlns:a16="http://schemas.microsoft.com/office/drawing/2014/main" id="{E368E57B-D674-1420-2DCB-854352ECB8AD}"/>
              </a:ext>
            </a:extLst>
          </p:cNvPr>
          <p:cNvSpPr txBox="1">
            <a:spLocks/>
          </p:cNvSpPr>
          <p:nvPr/>
        </p:nvSpPr>
        <p:spPr>
          <a:xfrm>
            <a:off x="8077200" y="6492875"/>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                                             </a:t>
            </a:r>
            <a:r>
              <a:rPr lang="en-US" sz="1000" b="1">
                <a:solidFill>
                  <a:schemeClr val="bg1">
                    <a:lumMod val="50000"/>
                  </a:schemeClr>
                </a:solidFill>
                <a:latin typeface="Segoe UI" panose="020B0502040204020203" pitchFamily="34" charset="0"/>
                <a:cs typeface="Segoe UI" panose="020B0502040204020203" pitchFamily="34" charset="0"/>
              </a:rPr>
              <a:t>GO POKES | Mini Project Submission</a:t>
            </a:r>
            <a:endParaRPr lang="en-IN" b="1">
              <a:solidFill>
                <a:schemeClr val="bg1">
                  <a:lumMod val="50000"/>
                </a:schemeClr>
              </a:solidFill>
              <a:latin typeface="Segoe UI" panose="020B0502040204020203" pitchFamily="34" charset="0"/>
              <a:cs typeface="Segoe UI" panose="020B0502040204020203" pitchFamily="34" charset="0"/>
            </a:endParaRPr>
          </a:p>
        </p:txBody>
      </p:sp>
      <p:pic>
        <p:nvPicPr>
          <p:cNvPr id="4" name="Picture 6">
            <a:extLst>
              <a:ext uri="{FF2B5EF4-FFF2-40B4-BE49-F238E27FC236}">
                <a16:creationId xmlns:a16="http://schemas.microsoft.com/office/drawing/2014/main" id="{3752CE32-467A-4D29-4166-BABD51F358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58890" y="6593041"/>
            <a:ext cx="387273" cy="20138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6A541C32-9B36-9514-08B4-F0CBDDA0F117}"/>
              </a:ext>
            </a:extLst>
          </p:cNvPr>
          <p:cNvSpPr txBox="1"/>
          <p:nvPr/>
        </p:nvSpPr>
        <p:spPr>
          <a:xfrm>
            <a:off x="291557" y="209994"/>
            <a:ext cx="10868025" cy="584775"/>
          </a:xfrm>
          <a:prstGeom prst="rect">
            <a:avLst/>
          </a:prstGeom>
          <a:noFill/>
        </p:spPr>
        <p:txBody>
          <a:bodyPr wrap="square" rtlCol="0">
            <a:spAutoFit/>
          </a:bodyPr>
          <a:lstStyle/>
          <a:p>
            <a:r>
              <a:rPr lang="en-IN" sz="3200">
                <a:solidFill>
                  <a:schemeClr val="accent2"/>
                </a:solidFill>
              </a:rPr>
              <a:t>Model 3 – Decision Tree Classifier </a:t>
            </a:r>
          </a:p>
        </p:txBody>
      </p:sp>
      <p:sp>
        <p:nvSpPr>
          <p:cNvPr id="19" name="TextBox 18">
            <a:extLst>
              <a:ext uri="{FF2B5EF4-FFF2-40B4-BE49-F238E27FC236}">
                <a16:creationId xmlns:a16="http://schemas.microsoft.com/office/drawing/2014/main" id="{ED20107A-DC19-3337-2DD4-6164CB55353E}"/>
              </a:ext>
            </a:extLst>
          </p:cNvPr>
          <p:cNvSpPr txBox="1"/>
          <p:nvPr/>
        </p:nvSpPr>
        <p:spPr>
          <a:xfrm>
            <a:off x="2845131" y="2461898"/>
            <a:ext cx="2230825" cy="338554"/>
          </a:xfrm>
          <a:prstGeom prst="rect">
            <a:avLst/>
          </a:prstGeom>
          <a:noFill/>
        </p:spPr>
        <p:txBody>
          <a:bodyPr wrap="square" rtlCol="0">
            <a:spAutoFit/>
          </a:bodyPr>
          <a:lstStyle/>
          <a:p>
            <a:r>
              <a:rPr lang="en-IN" sz="1600" b="1">
                <a:solidFill>
                  <a:schemeClr val="accent1"/>
                </a:solidFill>
              </a:rPr>
              <a:t>ROC AUC Score – 0.8357</a:t>
            </a:r>
          </a:p>
        </p:txBody>
      </p:sp>
      <p:pic>
        <p:nvPicPr>
          <p:cNvPr id="15" name="Picture 14">
            <a:extLst>
              <a:ext uri="{FF2B5EF4-FFF2-40B4-BE49-F238E27FC236}">
                <a16:creationId xmlns:a16="http://schemas.microsoft.com/office/drawing/2014/main" id="{25A59108-A756-3F8F-04CE-7B88B7A83FF1}"/>
              </a:ext>
            </a:extLst>
          </p:cNvPr>
          <p:cNvPicPr>
            <a:picLocks noChangeAspect="1"/>
          </p:cNvPicPr>
          <p:nvPr/>
        </p:nvPicPr>
        <p:blipFill>
          <a:blip r:embed="rId4"/>
          <a:stretch>
            <a:fillRect/>
          </a:stretch>
        </p:blipFill>
        <p:spPr>
          <a:xfrm>
            <a:off x="6527800" y="1136688"/>
            <a:ext cx="4534210" cy="3581257"/>
          </a:xfrm>
          <a:prstGeom prst="rect">
            <a:avLst/>
          </a:prstGeom>
          <a:ln>
            <a:solidFill>
              <a:schemeClr val="tx1"/>
            </a:solidFill>
          </a:ln>
        </p:spPr>
      </p:pic>
      <p:sp>
        <p:nvSpPr>
          <p:cNvPr id="6" name="TextBox 5">
            <a:extLst>
              <a:ext uri="{FF2B5EF4-FFF2-40B4-BE49-F238E27FC236}">
                <a16:creationId xmlns:a16="http://schemas.microsoft.com/office/drawing/2014/main" id="{5617B3E2-A210-20FA-86C3-B62328442BFC}"/>
              </a:ext>
            </a:extLst>
          </p:cNvPr>
          <p:cNvSpPr txBox="1"/>
          <p:nvPr/>
        </p:nvSpPr>
        <p:spPr>
          <a:xfrm>
            <a:off x="414828" y="4805803"/>
            <a:ext cx="10766390" cy="1631216"/>
          </a:xfrm>
          <a:prstGeom prst="rect">
            <a:avLst/>
          </a:prstGeom>
          <a:noFill/>
        </p:spPr>
        <p:txBody>
          <a:bodyPr wrap="square" lIns="91440" tIns="45720" rIns="91440" bIns="45720" anchor="t">
            <a:spAutoFit/>
          </a:bodyPr>
          <a:lstStyle/>
          <a:p>
            <a:r>
              <a:rPr lang="en-IN" sz="2000">
                <a:solidFill>
                  <a:schemeClr val="accent1">
                    <a:lumMod val="50000"/>
                  </a:schemeClr>
                </a:solidFill>
              </a:rPr>
              <a:t>In Decision Tree Model:</a:t>
            </a:r>
          </a:p>
          <a:p>
            <a:pPr marL="800100" lvl="1" indent="-342900">
              <a:buFont typeface="Arial" panose="020B0604020202020204" pitchFamily="34" charset="0"/>
              <a:buChar char="•"/>
            </a:pPr>
            <a:r>
              <a:rPr lang="en-IN" sz="2000">
                <a:solidFill>
                  <a:schemeClr val="accent1">
                    <a:lumMod val="50000"/>
                  </a:schemeClr>
                </a:solidFill>
              </a:rPr>
              <a:t>In ROC curve, we attained a score of 0.8357.</a:t>
            </a:r>
            <a:endParaRPr lang="en-IN" sz="2000">
              <a:solidFill>
                <a:schemeClr val="accent1">
                  <a:lumMod val="50000"/>
                </a:schemeClr>
              </a:solidFill>
              <a:cs typeface="Calibri"/>
            </a:endParaRPr>
          </a:p>
          <a:p>
            <a:pPr marL="800100" lvl="1" indent="-342900">
              <a:buFont typeface="Arial" panose="020B0604020202020204" pitchFamily="34" charset="0"/>
              <a:buChar char="•"/>
            </a:pPr>
            <a:r>
              <a:rPr lang="en-IN" sz="2000">
                <a:solidFill>
                  <a:schemeClr val="accent1">
                    <a:lumMod val="50000"/>
                  </a:schemeClr>
                </a:solidFill>
              </a:rPr>
              <a:t>In the confusion matrix, we have 10,548 classified as the TRUE NEGATIVE, or non-subscribing.</a:t>
            </a:r>
            <a:endParaRPr lang="en-IN" sz="2000">
              <a:solidFill>
                <a:schemeClr val="accent1">
                  <a:lumMod val="50000"/>
                </a:schemeClr>
              </a:solidFill>
              <a:cs typeface="Calibri"/>
            </a:endParaRPr>
          </a:p>
          <a:p>
            <a:pPr marL="800100" lvl="1" indent="-342900">
              <a:buFont typeface="Arial" panose="020B0604020202020204" pitchFamily="34" charset="0"/>
              <a:buChar char="•"/>
            </a:pPr>
            <a:r>
              <a:rPr lang="en-IN" sz="2000">
                <a:solidFill>
                  <a:schemeClr val="accent1">
                    <a:lumMod val="50000"/>
                  </a:schemeClr>
                </a:solidFill>
              </a:rPr>
              <a:t>These results are worse than the  baseline logistic regression model.</a:t>
            </a:r>
            <a:endParaRPr lang="en-IN" sz="2000">
              <a:solidFill>
                <a:schemeClr val="accent1">
                  <a:lumMod val="50000"/>
                </a:schemeClr>
              </a:solidFill>
              <a:cs typeface="Calibri"/>
            </a:endParaRPr>
          </a:p>
          <a:p>
            <a:endParaRPr lang="en-IN" sz="2000">
              <a:solidFill>
                <a:schemeClr val="accent1">
                  <a:lumMod val="50000"/>
                </a:schemeClr>
              </a:solidFill>
            </a:endParaRPr>
          </a:p>
        </p:txBody>
      </p:sp>
    </p:spTree>
    <p:extLst>
      <p:ext uri="{BB962C8B-B14F-4D97-AF65-F5344CB8AC3E}">
        <p14:creationId xmlns:p14="http://schemas.microsoft.com/office/powerpoint/2010/main" val="21557067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BCD8BC7C-BE94-370D-9B54-3A27107B0D92}"/>
              </a:ext>
            </a:extLst>
          </p:cNvPr>
          <p:cNvPicPr>
            <a:picLocks noChangeAspect="1"/>
          </p:cNvPicPr>
          <p:nvPr/>
        </p:nvPicPr>
        <p:blipFill>
          <a:blip r:embed="rId2"/>
          <a:stretch>
            <a:fillRect/>
          </a:stretch>
        </p:blipFill>
        <p:spPr>
          <a:xfrm>
            <a:off x="1045372" y="1125538"/>
            <a:ext cx="5383516" cy="3698099"/>
          </a:xfrm>
          <a:prstGeom prst="rect">
            <a:avLst/>
          </a:prstGeom>
          <a:ln>
            <a:solidFill>
              <a:schemeClr val="tx1"/>
            </a:solidFill>
          </a:ln>
        </p:spPr>
      </p:pic>
      <p:sp>
        <p:nvSpPr>
          <p:cNvPr id="3" name="Footer Placeholder 2">
            <a:extLst>
              <a:ext uri="{FF2B5EF4-FFF2-40B4-BE49-F238E27FC236}">
                <a16:creationId xmlns:a16="http://schemas.microsoft.com/office/drawing/2014/main" id="{E368E57B-D674-1420-2DCB-854352ECB8AD}"/>
              </a:ext>
            </a:extLst>
          </p:cNvPr>
          <p:cNvSpPr txBox="1">
            <a:spLocks/>
          </p:cNvSpPr>
          <p:nvPr/>
        </p:nvSpPr>
        <p:spPr>
          <a:xfrm>
            <a:off x="8077200" y="6492875"/>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                                             </a:t>
            </a:r>
            <a:r>
              <a:rPr lang="en-US" sz="1000" b="1">
                <a:solidFill>
                  <a:schemeClr val="bg1">
                    <a:lumMod val="50000"/>
                  </a:schemeClr>
                </a:solidFill>
                <a:latin typeface="Segoe UI" panose="020B0502040204020203" pitchFamily="34" charset="0"/>
                <a:cs typeface="Segoe UI" panose="020B0502040204020203" pitchFamily="34" charset="0"/>
              </a:rPr>
              <a:t>GO POKES | Mini Project Submission</a:t>
            </a:r>
            <a:endParaRPr lang="en-IN" b="1">
              <a:solidFill>
                <a:schemeClr val="bg1">
                  <a:lumMod val="50000"/>
                </a:schemeClr>
              </a:solidFill>
              <a:latin typeface="Segoe UI" panose="020B0502040204020203" pitchFamily="34" charset="0"/>
              <a:cs typeface="Segoe UI" panose="020B0502040204020203" pitchFamily="34" charset="0"/>
            </a:endParaRPr>
          </a:p>
        </p:txBody>
      </p:sp>
      <p:pic>
        <p:nvPicPr>
          <p:cNvPr id="4" name="Picture 6">
            <a:extLst>
              <a:ext uri="{FF2B5EF4-FFF2-40B4-BE49-F238E27FC236}">
                <a16:creationId xmlns:a16="http://schemas.microsoft.com/office/drawing/2014/main" id="{3752CE32-467A-4D29-4166-BABD51F358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58890" y="6593041"/>
            <a:ext cx="387273" cy="20138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6A541C32-9B36-9514-08B4-F0CBDDA0F117}"/>
              </a:ext>
            </a:extLst>
          </p:cNvPr>
          <p:cNvSpPr txBox="1"/>
          <p:nvPr/>
        </p:nvSpPr>
        <p:spPr>
          <a:xfrm>
            <a:off x="291557" y="209994"/>
            <a:ext cx="10868025" cy="584775"/>
          </a:xfrm>
          <a:prstGeom prst="rect">
            <a:avLst/>
          </a:prstGeom>
          <a:noFill/>
        </p:spPr>
        <p:txBody>
          <a:bodyPr wrap="square" rtlCol="0">
            <a:spAutoFit/>
          </a:bodyPr>
          <a:lstStyle/>
          <a:p>
            <a:r>
              <a:rPr lang="en-IN" sz="3200">
                <a:solidFill>
                  <a:schemeClr val="accent2"/>
                </a:solidFill>
              </a:rPr>
              <a:t>Model 4 – Gradient Boosting Classifier </a:t>
            </a:r>
          </a:p>
        </p:txBody>
      </p:sp>
      <p:sp>
        <p:nvSpPr>
          <p:cNvPr id="19" name="TextBox 18">
            <a:extLst>
              <a:ext uri="{FF2B5EF4-FFF2-40B4-BE49-F238E27FC236}">
                <a16:creationId xmlns:a16="http://schemas.microsoft.com/office/drawing/2014/main" id="{ED20107A-DC19-3337-2DD4-6164CB55353E}"/>
              </a:ext>
            </a:extLst>
          </p:cNvPr>
          <p:cNvSpPr txBox="1"/>
          <p:nvPr/>
        </p:nvSpPr>
        <p:spPr>
          <a:xfrm>
            <a:off x="2846562" y="2459466"/>
            <a:ext cx="2230825" cy="338554"/>
          </a:xfrm>
          <a:prstGeom prst="rect">
            <a:avLst/>
          </a:prstGeom>
          <a:noFill/>
        </p:spPr>
        <p:txBody>
          <a:bodyPr wrap="square" rtlCol="0">
            <a:spAutoFit/>
          </a:bodyPr>
          <a:lstStyle/>
          <a:p>
            <a:r>
              <a:rPr lang="en-IN" sz="1600" b="1">
                <a:solidFill>
                  <a:schemeClr val="accent1"/>
                </a:solidFill>
              </a:rPr>
              <a:t>ROC AUC Score – 0.9443</a:t>
            </a:r>
          </a:p>
        </p:txBody>
      </p:sp>
      <p:pic>
        <p:nvPicPr>
          <p:cNvPr id="6" name="Picture 5">
            <a:extLst>
              <a:ext uri="{FF2B5EF4-FFF2-40B4-BE49-F238E27FC236}">
                <a16:creationId xmlns:a16="http://schemas.microsoft.com/office/drawing/2014/main" id="{59997F26-6C35-2E81-D8BC-9FC2DECD8CA6}"/>
              </a:ext>
            </a:extLst>
          </p:cNvPr>
          <p:cNvPicPr>
            <a:picLocks noChangeAspect="1"/>
          </p:cNvPicPr>
          <p:nvPr/>
        </p:nvPicPr>
        <p:blipFill>
          <a:blip r:embed="rId4"/>
          <a:stretch>
            <a:fillRect/>
          </a:stretch>
        </p:blipFill>
        <p:spPr>
          <a:xfrm>
            <a:off x="6527801" y="1125538"/>
            <a:ext cx="4555170" cy="3698099"/>
          </a:xfrm>
          <a:prstGeom prst="rect">
            <a:avLst/>
          </a:prstGeom>
          <a:ln>
            <a:solidFill>
              <a:schemeClr val="tx1"/>
            </a:solidFill>
          </a:ln>
        </p:spPr>
      </p:pic>
      <p:sp>
        <p:nvSpPr>
          <p:cNvPr id="8" name="TextBox 7">
            <a:extLst>
              <a:ext uri="{FF2B5EF4-FFF2-40B4-BE49-F238E27FC236}">
                <a16:creationId xmlns:a16="http://schemas.microsoft.com/office/drawing/2014/main" id="{95AD60B1-888A-CF00-D655-53B7E4E7FF41}"/>
              </a:ext>
            </a:extLst>
          </p:cNvPr>
          <p:cNvSpPr txBox="1"/>
          <p:nvPr/>
        </p:nvSpPr>
        <p:spPr>
          <a:xfrm>
            <a:off x="415494" y="4802464"/>
            <a:ext cx="10766390" cy="1938992"/>
          </a:xfrm>
          <a:prstGeom prst="rect">
            <a:avLst/>
          </a:prstGeom>
          <a:noFill/>
        </p:spPr>
        <p:txBody>
          <a:bodyPr wrap="square" lIns="91440" tIns="45720" rIns="91440" bIns="45720" anchor="t">
            <a:spAutoFit/>
          </a:bodyPr>
          <a:lstStyle/>
          <a:p>
            <a:r>
              <a:rPr lang="en-IN" sz="2000">
                <a:solidFill>
                  <a:schemeClr val="accent1">
                    <a:lumMod val="50000"/>
                  </a:schemeClr>
                </a:solidFill>
              </a:rPr>
              <a:t>In Gradient Boosting Model:</a:t>
            </a:r>
          </a:p>
          <a:p>
            <a:pPr marL="800100" lvl="1" indent="-342900">
              <a:buFont typeface="Arial" panose="020B0604020202020204" pitchFamily="34" charset="0"/>
              <a:buChar char="•"/>
            </a:pPr>
            <a:r>
              <a:rPr lang="en-IN" sz="2000">
                <a:solidFill>
                  <a:schemeClr val="accent1">
                    <a:lumMod val="50000"/>
                  </a:schemeClr>
                </a:solidFill>
              </a:rPr>
              <a:t>In ROC curve, we attained a score of 0.9443.</a:t>
            </a:r>
            <a:endParaRPr lang="en-IN" sz="2000">
              <a:solidFill>
                <a:schemeClr val="accent1">
                  <a:lumMod val="50000"/>
                </a:schemeClr>
              </a:solidFill>
              <a:cs typeface="Calibri"/>
            </a:endParaRPr>
          </a:p>
          <a:p>
            <a:pPr marL="800100" lvl="1" indent="-342900">
              <a:buFont typeface="Arial" panose="020B0604020202020204" pitchFamily="34" charset="0"/>
              <a:buChar char="•"/>
            </a:pPr>
            <a:r>
              <a:rPr lang="en-IN" sz="2000">
                <a:solidFill>
                  <a:schemeClr val="accent1">
                    <a:lumMod val="50000"/>
                  </a:schemeClr>
                </a:solidFill>
              </a:rPr>
              <a:t>In the confusion matrix, we have 10,580 classified as the TRUE NEGATIVE, or non-subscribing.</a:t>
            </a:r>
            <a:endParaRPr lang="en-IN" sz="2000">
              <a:solidFill>
                <a:schemeClr val="accent1">
                  <a:lumMod val="50000"/>
                </a:schemeClr>
              </a:solidFill>
              <a:cs typeface="Calibri"/>
            </a:endParaRPr>
          </a:p>
          <a:p>
            <a:pPr marL="800100" lvl="1" indent="-342900">
              <a:buFont typeface="Arial" panose="020B0604020202020204" pitchFamily="34" charset="0"/>
              <a:buChar char="•"/>
            </a:pPr>
            <a:r>
              <a:rPr lang="en-IN" sz="2000">
                <a:solidFill>
                  <a:schemeClr val="accent1">
                    <a:lumMod val="50000"/>
                  </a:schemeClr>
                </a:solidFill>
              </a:rPr>
              <a:t>These results are by far the best results and are significantly better than the baseline logistic regression model.</a:t>
            </a:r>
            <a:endParaRPr lang="en-IN" sz="2000">
              <a:solidFill>
                <a:schemeClr val="accent1">
                  <a:lumMod val="50000"/>
                </a:schemeClr>
              </a:solidFill>
              <a:cs typeface="Calibri"/>
            </a:endParaRPr>
          </a:p>
          <a:p>
            <a:endParaRPr lang="en-IN" sz="2000">
              <a:solidFill>
                <a:schemeClr val="accent1">
                  <a:lumMod val="50000"/>
                </a:schemeClr>
              </a:solidFill>
            </a:endParaRPr>
          </a:p>
        </p:txBody>
      </p:sp>
      <p:pic>
        <p:nvPicPr>
          <p:cNvPr id="4098" name="Picture 2" descr="Golden Cup Winner transparent PNG - StickPNG">
            <a:extLst>
              <a:ext uri="{FF2B5EF4-FFF2-40B4-BE49-F238E27FC236}">
                <a16:creationId xmlns:a16="http://schemas.microsoft.com/office/drawing/2014/main" id="{7C64965C-64FB-F317-6671-8D6CAF9779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33684" y="310854"/>
            <a:ext cx="309901" cy="3830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84343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E368E57B-D674-1420-2DCB-854352ECB8AD}"/>
              </a:ext>
            </a:extLst>
          </p:cNvPr>
          <p:cNvSpPr txBox="1">
            <a:spLocks/>
          </p:cNvSpPr>
          <p:nvPr/>
        </p:nvSpPr>
        <p:spPr>
          <a:xfrm>
            <a:off x="8077200" y="6492875"/>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                                             </a:t>
            </a:r>
            <a:r>
              <a:rPr lang="en-US" sz="1000" b="1">
                <a:solidFill>
                  <a:schemeClr val="bg1">
                    <a:lumMod val="50000"/>
                  </a:schemeClr>
                </a:solidFill>
                <a:latin typeface="Segoe UI" panose="020B0502040204020203" pitchFamily="34" charset="0"/>
                <a:cs typeface="Segoe UI" panose="020B0502040204020203" pitchFamily="34" charset="0"/>
              </a:rPr>
              <a:t>GO POKES | Mini Project Submission</a:t>
            </a:r>
            <a:endParaRPr lang="en-IN" b="1">
              <a:solidFill>
                <a:schemeClr val="bg1">
                  <a:lumMod val="50000"/>
                </a:schemeClr>
              </a:solidFill>
              <a:latin typeface="Segoe UI" panose="020B0502040204020203" pitchFamily="34" charset="0"/>
              <a:cs typeface="Segoe UI" panose="020B0502040204020203" pitchFamily="34" charset="0"/>
            </a:endParaRPr>
          </a:p>
        </p:txBody>
      </p:sp>
      <p:pic>
        <p:nvPicPr>
          <p:cNvPr id="4" name="Picture 6">
            <a:extLst>
              <a:ext uri="{FF2B5EF4-FFF2-40B4-BE49-F238E27FC236}">
                <a16:creationId xmlns:a16="http://schemas.microsoft.com/office/drawing/2014/main" id="{3752CE32-467A-4D29-4166-BABD51F358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58890" y="6593041"/>
            <a:ext cx="387273" cy="20138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6A541C32-9B36-9514-08B4-F0CBDDA0F117}"/>
              </a:ext>
            </a:extLst>
          </p:cNvPr>
          <p:cNvSpPr txBox="1"/>
          <p:nvPr/>
        </p:nvSpPr>
        <p:spPr>
          <a:xfrm>
            <a:off x="291557" y="209994"/>
            <a:ext cx="10868025" cy="584775"/>
          </a:xfrm>
          <a:prstGeom prst="rect">
            <a:avLst/>
          </a:prstGeom>
          <a:noFill/>
        </p:spPr>
        <p:txBody>
          <a:bodyPr wrap="square" rtlCol="0">
            <a:spAutoFit/>
          </a:bodyPr>
          <a:lstStyle/>
          <a:p>
            <a:r>
              <a:rPr lang="en-IN" sz="3200">
                <a:solidFill>
                  <a:schemeClr val="accent2"/>
                </a:solidFill>
              </a:rPr>
              <a:t>Feature Importance – Gradient Boosting Classifier  </a:t>
            </a:r>
          </a:p>
        </p:txBody>
      </p:sp>
      <p:pic>
        <p:nvPicPr>
          <p:cNvPr id="3074" name="Picture 2" descr="image">
            <a:extLst>
              <a:ext uri="{FF2B5EF4-FFF2-40B4-BE49-F238E27FC236}">
                <a16:creationId xmlns:a16="http://schemas.microsoft.com/office/drawing/2014/main" id="{498212F3-0761-9908-4BAC-087ED9F852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19187" y="1162559"/>
            <a:ext cx="5316150" cy="512910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A6307B46-0159-E9A7-6C3D-5ABC3B391FDA}"/>
              </a:ext>
            </a:extLst>
          </p:cNvPr>
          <p:cNvSpPr txBox="1"/>
          <p:nvPr/>
        </p:nvSpPr>
        <p:spPr>
          <a:xfrm>
            <a:off x="6985129" y="1311063"/>
            <a:ext cx="4747521" cy="4832092"/>
          </a:xfrm>
          <a:prstGeom prst="rect">
            <a:avLst/>
          </a:prstGeom>
          <a:noFill/>
        </p:spPr>
        <p:txBody>
          <a:bodyPr wrap="square" lIns="91440" tIns="45720" rIns="91440" bIns="45720" anchor="t">
            <a:spAutoFit/>
          </a:bodyPr>
          <a:lstStyle/>
          <a:p>
            <a:r>
              <a:rPr lang="en-IN" sz="2000">
                <a:solidFill>
                  <a:schemeClr val="accent1">
                    <a:lumMod val="50000"/>
                  </a:schemeClr>
                </a:solidFill>
              </a:rPr>
              <a:t>We found out that </a:t>
            </a:r>
            <a:r>
              <a:rPr lang="en-IN" sz="2400">
                <a:solidFill>
                  <a:schemeClr val="accent2">
                    <a:lumMod val="75000"/>
                  </a:schemeClr>
                </a:solidFill>
              </a:rPr>
              <a:t>‘duration’, ‘month’ and ‘</a:t>
            </a:r>
            <a:r>
              <a:rPr lang="en-IN" sz="2400" err="1">
                <a:solidFill>
                  <a:schemeClr val="accent2">
                    <a:lumMod val="75000"/>
                  </a:schemeClr>
                </a:solidFill>
              </a:rPr>
              <a:t>emp_var_rate</a:t>
            </a:r>
            <a:r>
              <a:rPr lang="en-IN" sz="2400">
                <a:solidFill>
                  <a:schemeClr val="accent2">
                    <a:lumMod val="75000"/>
                  </a:schemeClr>
                </a:solidFill>
              </a:rPr>
              <a:t>’ </a:t>
            </a:r>
            <a:r>
              <a:rPr lang="en-IN" sz="2000">
                <a:solidFill>
                  <a:schemeClr val="accent1">
                    <a:lumMod val="50000"/>
                  </a:schemeClr>
                </a:solidFill>
              </a:rPr>
              <a:t>are the 3 most important variables when identifying clients who will subscribe for a term deposit. </a:t>
            </a:r>
          </a:p>
          <a:p>
            <a:endParaRPr lang="en-IN" sz="2000">
              <a:solidFill>
                <a:schemeClr val="accent1">
                  <a:lumMod val="50000"/>
                </a:schemeClr>
              </a:solidFill>
            </a:endParaRPr>
          </a:p>
          <a:p>
            <a:r>
              <a:rPr lang="en-IN" sz="2000">
                <a:solidFill>
                  <a:schemeClr val="accent1">
                    <a:lumMod val="50000"/>
                  </a:schemeClr>
                </a:solidFill>
              </a:rPr>
              <a:t>There might be a higher chance of a person subscribing to the term deposit plan if the duration of the call is significantly higher. </a:t>
            </a:r>
            <a:endParaRPr lang="en-IN" sz="2000">
              <a:solidFill>
                <a:schemeClr val="accent1">
                  <a:lumMod val="50000"/>
                </a:schemeClr>
              </a:solidFill>
              <a:cs typeface="Calibri"/>
            </a:endParaRPr>
          </a:p>
          <a:p>
            <a:endParaRPr lang="en-IN" sz="2000">
              <a:solidFill>
                <a:schemeClr val="accent1">
                  <a:lumMod val="50000"/>
                </a:schemeClr>
              </a:solidFill>
            </a:endParaRPr>
          </a:p>
          <a:p>
            <a:r>
              <a:rPr lang="en-IN" sz="2000">
                <a:solidFill>
                  <a:schemeClr val="accent1">
                    <a:lumMod val="50000"/>
                  </a:schemeClr>
                </a:solidFill>
              </a:rPr>
              <a:t>Also, </a:t>
            </a:r>
            <a:r>
              <a:rPr lang="en-IN" sz="2000" err="1">
                <a:solidFill>
                  <a:schemeClr val="accent1">
                    <a:lumMod val="50000"/>
                  </a:schemeClr>
                </a:solidFill>
              </a:rPr>
              <a:t>emp_var_rate</a:t>
            </a:r>
            <a:r>
              <a:rPr lang="en-IN" sz="2000">
                <a:solidFill>
                  <a:schemeClr val="accent1">
                    <a:lumMod val="50000"/>
                  </a:schemeClr>
                </a:solidFill>
              </a:rPr>
              <a:t> as per the teams’ understanding is an indicator of the hiring and firing due to the shifts in the conditions of economy. A negative rate might not allow a bank to receive a lot of subscribers to their term deposit plan. </a:t>
            </a:r>
            <a:endParaRPr lang="en-IN" sz="2000">
              <a:solidFill>
                <a:schemeClr val="accent1">
                  <a:lumMod val="50000"/>
                </a:schemeClr>
              </a:solidFill>
              <a:cs typeface="Calibri"/>
            </a:endParaRPr>
          </a:p>
        </p:txBody>
      </p:sp>
    </p:spTree>
    <p:extLst>
      <p:ext uri="{BB962C8B-B14F-4D97-AF65-F5344CB8AC3E}">
        <p14:creationId xmlns:p14="http://schemas.microsoft.com/office/powerpoint/2010/main" val="43531125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E5B63746-C860-E33A-EC72-FA99800198A2}"/>
              </a:ext>
            </a:extLst>
          </p:cNvPr>
          <p:cNvSpPr txBox="1"/>
          <p:nvPr/>
        </p:nvSpPr>
        <p:spPr>
          <a:xfrm>
            <a:off x="8362950" y="2833955"/>
            <a:ext cx="3543300" cy="1323439"/>
          </a:xfrm>
          <a:prstGeom prst="rect">
            <a:avLst/>
          </a:prstGeom>
          <a:noFill/>
        </p:spPr>
        <p:txBody>
          <a:bodyPr wrap="square" rtlCol="0">
            <a:spAutoFit/>
          </a:bodyPr>
          <a:lstStyle/>
          <a:p>
            <a:pPr algn="ctr"/>
            <a:r>
              <a:rPr lang="en-IN" sz="4000" b="1">
                <a:latin typeface="Segoe UI" panose="020B0502040204020203" pitchFamily="34" charset="0"/>
                <a:cs typeface="Segoe UI" panose="020B0502040204020203" pitchFamily="34" charset="0"/>
              </a:rPr>
              <a:t>K-Means Clustering</a:t>
            </a:r>
          </a:p>
        </p:txBody>
      </p:sp>
      <p:sp>
        <p:nvSpPr>
          <p:cNvPr id="2" name="Footer Placeholder 2">
            <a:extLst>
              <a:ext uri="{FF2B5EF4-FFF2-40B4-BE49-F238E27FC236}">
                <a16:creationId xmlns:a16="http://schemas.microsoft.com/office/drawing/2014/main" id="{C44BA3F4-8E0E-95BF-AB23-711789CD3459}"/>
              </a:ext>
            </a:extLst>
          </p:cNvPr>
          <p:cNvSpPr>
            <a:spLocks noGrp="1"/>
          </p:cNvSpPr>
          <p:nvPr>
            <p:ph type="ftr" sz="quarter" idx="11"/>
          </p:nvPr>
        </p:nvSpPr>
        <p:spPr>
          <a:xfrm>
            <a:off x="8077200" y="6492875"/>
            <a:ext cx="4114800" cy="365125"/>
          </a:xfrm>
        </p:spPr>
        <p:txBody>
          <a:bodyPr/>
          <a:lstStyle/>
          <a:p>
            <a:r>
              <a:rPr lang="en-US"/>
              <a:t>                                             </a:t>
            </a:r>
            <a:r>
              <a:rPr lang="en-US" sz="1000" b="1">
                <a:solidFill>
                  <a:schemeClr val="bg1">
                    <a:lumMod val="50000"/>
                  </a:schemeClr>
                </a:solidFill>
                <a:latin typeface="Segoe UI" panose="020B0502040204020203" pitchFamily="34" charset="0"/>
                <a:cs typeface="Segoe UI" panose="020B0502040204020203" pitchFamily="34" charset="0"/>
              </a:rPr>
              <a:t>GO POKES | Mini Project Submission</a:t>
            </a:r>
            <a:endParaRPr lang="en-IN" b="1">
              <a:solidFill>
                <a:schemeClr val="bg1">
                  <a:lumMod val="50000"/>
                </a:schemeClr>
              </a:solidFill>
              <a:latin typeface="Segoe UI" panose="020B0502040204020203" pitchFamily="34" charset="0"/>
              <a:cs typeface="Segoe UI" panose="020B0502040204020203" pitchFamily="34" charset="0"/>
            </a:endParaRPr>
          </a:p>
        </p:txBody>
      </p:sp>
      <p:pic>
        <p:nvPicPr>
          <p:cNvPr id="3" name="Picture 6">
            <a:extLst>
              <a:ext uri="{FF2B5EF4-FFF2-40B4-BE49-F238E27FC236}">
                <a16:creationId xmlns:a16="http://schemas.microsoft.com/office/drawing/2014/main" id="{2ECAD66B-3F3B-62C6-56CC-46968B5BB2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58890" y="6593041"/>
            <a:ext cx="387273" cy="20138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Fintechs and Non-banks Beware: CFPB to Utilize “Dormant Authority” to  Examine Fintechs and Other Non-bank Financial Services Companies |  Financial Services Perspectives">
            <a:extLst>
              <a:ext uri="{FF2B5EF4-FFF2-40B4-BE49-F238E27FC236}">
                <a16:creationId xmlns:a16="http://schemas.microsoft.com/office/drawing/2014/main" id="{B525041C-7FE7-9544-4BCB-26BE20C2FEB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79" r="1" b="1"/>
          <a:stretch/>
        </p:blipFill>
        <p:spPr bwMode="auto">
          <a:xfrm>
            <a:off x="0" y="771525"/>
            <a:ext cx="8189670" cy="5448300"/>
          </a:xfrm>
          <a:custGeom>
            <a:avLst/>
            <a:gdLst/>
            <a:ahLst/>
            <a:cxnLst/>
            <a:rect l="l" t="t" r="r" b="b"/>
            <a:pathLst>
              <a:path w="10655455" h="6858000">
                <a:moveTo>
                  <a:pt x="8526285" y="6283111"/>
                </a:moveTo>
                <a:cubicBezTo>
                  <a:pt x="8526285" y="6283111"/>
                  <a:pt x="8526285" y="6283111"/>
                  <a:pt x="10157124" y="6283111"/>
                </a:cubicBezTo>
                <a:cubicBezTo>
                  <a:pt x="10259271" y="6283111"/>
                  <a:pt x="10357896" y="6339261"/>
                  <a:pt x="10407209" y="6430504"/>
                </a:cubicBezTo>
                <a:cubicBezTo>
                  <a:pt x="10407209" y="6430504"/>
                  <a:pt x="10407209" y="6430504"/>
                  <a:pt x="10606716" y="6774068"/>
                </a:cubicBezTo>
                <a:lnTo>
                  <a:pt x="10655455" y="6858000"/>
                </a:lnTo>
                <a:lnTo>
                  <a:pt x="8025501" y="6858000"/>
                </a:lnTo>
                <a:lnTo>
                  <a:pt x="8129453" y="6678214"/>
                </a:lnTo>
                <a:cubicBezTo>
                  <a:pt x="8174148" y="6600912"/>
                  <a:pt x="8221824" y="6518457"/>
                  <a:pt x="8272677" y="6430504"/>
                </a:cubicBezTo>
                <a:cubicBezTo>
                  <a:pt x="8325512" y="6339261"/>
                  <a:pt x="8420615" y="6283111"/>
                  <a:pt x="8526285" y="6283111"/>
                </a:cubicBezTo>
                <a:close/>
                <a:moveTo>
                  <a:pt x="8508611" y="4776272"/>
                </a:moveTo>
                <a:cubicBezTo>
                  <a:pt x="8508611" y="4776272"/>
                  <a:pt x="8508611" y="4776272"/>
                  <a:pt x="9153763" y="4776272"/>
                </a:cubicBezTo>
                <a:cubicBezTo>
                  <a:pt x="9194173" y="4776272"/>
                  <a:pt x="9233188" y="4798484"/>
                  <a:pt x="9252696" y="4834580"/>
                </a:cubicBezTo>
                <a:cubicBezTo>
                  <a:pt x="9252696" y="4834580"/>
                  <a:pt x="9252696" y="4834580"/>
                  <a:pt x="9575969" y="5391278"/>
                </a:cubicBezTo>
                <a:cubicBezTo>
                  <a:pt x="9596871" y="5425985"/>
                  <a:pt x="9596871" y="5470409"/>
                  <a:pt x="9575969" y="5505116"/>
                </a:cubicBezTo>
                <a:cubicBezTo>
                  <a:pt x="9575969" y="5505116"/>
                  <a:pt x="9575969" y="5505116"/>
                  <a:pt x="9252696" y="6061815"/>
                </a:cubicBezTo>
                <a:cubicBezTo>
                  <a:pt x="9233188" y="6097909"/>
                  <a:pt x="9194173" y="6120122"/>
                  <a:pt x="9153763" y="6120122"/>
                </a:cubicBezTo>
                <a:cubicBezTo>
                  <a:pt x="9153763" y="6120122"/>
                  <a:pt x="9153763" y="6120122"/>
                  <a:pt x="8508611" y="6120122"/>
                </a:cubicBezTo>
                <a:cubicBezTo>
                  <a:pt x="8466808" y="6120122"/>
                  <a:pt x="8429186" y="6097909"/>
                  <a:pt x="8408284" y="6061815"/>
                </a:cubicBezTo>
                <a:cubicBezTo>
                  <a:pt x="8408284" y="6061815"/>
                  <a:pt x="8408284" y="6061815"/>
                  <a:pt x="8086404" y="5505116"/>
                </a:cubicBezTo>
                <a:cubicBezTo>
                  <a:pt x="8065503" y="5470409"/>
                  <a:pt x="8065503" y="5425985"/>
                  <a:pt x="8086404" y="5391278"/>
                </a:cubicBezTo>
                <a:cubicBezTo>
                  <a:pt x="8086404" y="5391278"/>
                  <a:pt x="8086404" y="5391278"/>
                  <a:pt x="8408284" y="4834580"/>
                </a:cubicBezTo>
                <a:cubicBezTo>
                  <a:pt x="8429186" y="4798484"/>
                  <a:pt x="8466808" y="4776272"/>
                  <a:pt x="8508611" y="4776272"/>
                </a:cubicBezTo>
                <a:close/>
                <a:moveTo>
                  <a:pt x="8438383" y="4182594"/>
                </a:moveTo>
                <a:cubicBezTo>
                  <a:pt x="8438383" y="4182594"/>
                  <a:pt x="8438383" y="4182594"/>
                  <a:pt x="8671249" y="4182594"/>
                </a:cubicBezTo>
                <a:cubicBezTo>
                  <a:pt x="8685834" y="4182594"/>
                  <a:pt x="8699916" y="4190612"/>
                  <a:pt x="8706958" y="4203640"/>
                </a:cubicBezTo>
                <a:cubicBezTo>
                  <a:pt x="8706958" y="4203640"/>
                  <a:pt x="8706958" y="4203640"/>
                  <a:pt x="8823642" y="4404579"/>
                </a:cubicBezTo>
                <a:cubicBezTo>
                  <a:pt x="8831187" y="4417106"/>
                  <a:pt x="8831187" y="4433141"/>
                  <a:pt x="8823642" y="4445668"/>
                </a:cubicBezTo>
                <a:cubicBezTo>
                  <a:pt x="8823642" y="4445668"/>
                  <a:pt x="8823642" y="4445668"/>
                  <a:pt x="8706958" y="4646606"/>
                </a:cubicBezTo>
                <a:cubicBezTo>
                  <a:pt x="8699916" y="4659635"/>
                  <a:pt x="8685834" y="4667652"/>
                  <a:pt x="8671249" y="4667652"/>
                </a:cubicBezTo>
                <a:cubicBezTo>
                  <a:pt x="8671249" y="4667652"/>
                  <a:pt x="8671249" y="4667652"/>
                  <a:pt x="8438383" y="4667652"/>
                </a:cubicBezTo>
                <a:cubicBezTo>
                  <a:pt x="8423295" y="4667652"/>
                  <a:pt x="8409715" y="4659635"/>
                  <a:pt x="8402170" y="4646606"/>
                </a:cubicBezTo>
                <a:cubicBezTo>
                  <a:pt x="8402170" y="4646606"/>
                  <a:pt x="8402170" y="4646606"/>
                  <a:pt x="8285989" y="4445668"/>
                </a:cubicBezTo>
                <a:cubicBezTo>
                  <a:pt x="8278445" y="4433141"/>
                  <a:pt x="8278445" y="4417106"/>
                  <a:pt x="8285989" y="4404579"/>
                </a:cubicBezTo>
                <a:cubicBezTo>
                  <a:pt x="8285989" y="4404579"/>
                  <a:pt x="8285989" y="4404579"/>
                  <a:pt x="8402170" y="4203640"/>
                </a:cubicBezTo>
                <a:cubicBezTo>
                  <a:pt x="8409715" y="4190612"/>
                  <a:pt x="8423295" y="4182594"/>
                  <a:pt x="8438383" y="4182594"/>
                </a:cubicBezTo>
                <a:close/>
                <a:moveTo>
                  <a:pt x="7678681" y="3459104"/>
                </a:moveTo>
                <a:cubicBezTo>
                  <a:pt x="7678681" y="3459104"/>
                  <a:pt x="7678681" y="3459104"/>
                  <a:pt x="8119685" y="3459104"/>
                </a:cubicBezTo>
                <a:cubicBezTo>
                  <a:pt x="8147308" y="3459104"/>
                  <a:pt x="8173978" y="3474287"/>
                  <a:pt x="8187313" y="3498961"/>
                </a:cubicBezTo>
                <a:cubicBezTo>
                  <a:pt x="8187313" y="3498961"/>
                  <a:pt x="8187313" y="3498961"/>
                  <a:pt x="8408292" y="3879501"/>
                </a:cubicBezTo>
                <a:cubicBezTo>
                  <a:pt x="8422579" y="3903225"/>
                  <a:pt x="8422579" y="3933593"/>
                  <a:pt x="8408292" y="3957318"/>
                </a:cubicBezTo>
                <a:cubicBezTo>
                  <a:pt x="8408292" y="3957318"/>
                  <a:pt x="8408292" y="3957318"/>
                  <a:pt x="8187313" y="4337857"/>
                </a:cubicBezTo>
                <a:cubicBezTo>
                  <a:pt x="8173978" y="4362531"/>
                  <a:pt x="8147308" y="4377714"/>
                  <a:pt x="8119685" y="4377714"/>
                </a:cubicBezTo>
                <a:cubicBezTo>
                  <a:pt x="8119685" y="4377714"/>
                  <a:pt x="8119685" y="4377714"/>
                  <a:pt x="7678681" y="4377714"/>
                </a:cubicBezTo>
                <a:cubicBezTo>
                  <a:pt x="7650106" y="4377714"/>
                  <a:pt x="7624388" y="4362531"/>
                  <a:pt x="7610101" y="4337857"/>
                </a:cubicBezTo>
                <a:cubicBezTo>
                  <a:pt x="7610101" y="4337857"/>
                  <a:pt x="7610101" y="4337857"/>
                  <a:pt x="7390076" y="3957318"/>
                </a:cubicBezTo>
                <a:cubicBezTo>
                  <a:pt x="7375787" y="3933593"/>
                  <a:pt x="7375787" y="3903225"/>
                  <a:pt x="7390076" y="3879501"/>
                </a:cubicBezTo>
                <a:cubicBezTo>
                  <a:pt x="7390076" y="3879501"/>
                  <a:pt x="7390076" y="3879501"/>
                  <a:pt x="7610101" y="3498961"/>
                </a:cubicBezTo>
                <a:cubicBezTo>
                  <a:pt x="7624388" y="3474287"/>
                  <a:pt x="7650106" y="3459104"/>
                  <a:pt x="7678681" y="3459104"/>
                </a:cubicBezTo>
                <a:close/>
                <a:moveTo>
                  <a:pt x="9108816" y="2082751"/>
                </a:moveTo>
                <a:cubicBezTo>
                  <a:pt x="9108816" y="2082751"/>
                  <a:pt x="9108816" y="2082751"/>
                  <a:pt x="9876937" y="2082751"/>
                </a:cubicBezTo>
                <a:cubicBezTo>
                  <a:pt x="9925048" y="2082751"/>
                  <a:pt x="9971500" y="2109197"/>
                  <a:pt x="9994727" y="2152172"/>
                </a:cubicBezTo>
                <a:cubicBezTo>
                  <a:pt x="9994727" y="2152172"/>
                  <a:pt x="9994727" y="2152172"/>
                  <a:pt x="10379617" y="2814978"/>
                </a:cubicBezTo>
                <a:cubicBezTo>
                  <a:pt x="10404502" y="2856301"/>
                  <a:pt x="10404502" y="2909193"/>
                  <a:pt x="10379617" y="2950515"/>
                </a:cubicBezTo>
                <a:cubicBezTo>
                  <a:pt x="10379617" y="2950515"/>
                  <a:pt x="10379617" y="2950515"/>
                  <a:pt x="9994727" y="3613321"/>
                </a:cubicBezTo>
                <a:cubicBezTo>
                  <a:pt x="9971500" y="3656296"/>
                  <a:pt x="9925048" y="3682742"/>
                  <a:pt x="9876937" y="3682742"/>
                </a:cubicBezTo>
                <a:cubicBezTo>
                  <a:pt x="9876937" y="3682742"/>
                  <a:pt x="9876937" y="3682742"/>
                  <a:pt x="9108816" y="3682742"/>
                </a:cubicBezTo>
                <a:cubicBezTo>
                  <a:pt x="9059045" y="3682742"/>
                  <a:pt x="9014252" y="3656296"/>
                  <a:pt x="8989367" y="3613321"/>
                </a:cubicBezTo>
                <a:cubicBezTo>
                  <a:pt x="8989367" y="3613321"/>
                  <a:pt x="8989367" y="3613321"/>
                  <a:pt x="8606137" y="2950515"/>
                </a:cubicBezTo>
                <a:cubicBezTo>
                  <a:pt x="8581251" y="2909193"/>
                  <a:pt x="8581251" y="2856301"/>
                  <a:pt x="8606137" y="2814978"/>
                </a:cubicBezTo>
                <a:cubicBezTo>
                  <a:pt x="8606137" y="2814978"/>
                  <a:pt x="8606137" y="2814978"/>
                  <a:pt x="8989367" y="2152172"/>
                </a:cubicBezTo>
                <a:cubicBezTo>
                  <a:pt x="9014252" y="2109197"/>
                  <a:pt x="9059045" y="2082751"/>
                  <a:pt x="9108816" y="2082751"/>
                </a:cubicBezTo>
                <a:close/>
                <a:moveTo>
                  <a:pt x="1321854" y="2071857"/>
                </a:moveTo>
                <a:cubicBezTo>
                  <a:pt x="1321854" y="2071857"/>
                  <a:pt x="1321854" y="2071857"/>
                  <a:pt x="5365317" y="2071857"/>
                </a:cubicBezTo>
                <a:cubicBezTo>
                  <a:pt x="5618580" y="2071857"/>
                  <a:pt x="5863108" y="2211072"/>
                  <a:pt x="5985373" y="2437296"/>
                </a:cubicBezTo>
                <a:cubicBezTo>
                  <a:pt x="5985373" y="2437296"/>
                  <a:pt x="5985373" y="2437296"/>
                  <a:pt x="8011470" y="5926372"/>
                </a:cubicBezTo>
                <a:cubicBezTo>
                  <a:pt x="8142468" y="6143896"/>
                  <a:pt x="8142468" y="6422327"/>
                  <a:pt x="8011470" y="6639850"/>
                </a:cubicBezTo>
                <a:cubicBezTo>
                  <a:pt x="8011470" y="6639850"/>
                  <a:pt x="8011470" y="6639850"/>
                  <a:pt x="7904625" y="6823844"/>
                </a:cubicBezTo>
                <a:lnTo>
                  <a:pt x="7884791" y="6858000"/>
                </a:lnTo>
                <a:lnTo>
                  <a:pt x="0" y="6858000"/>
                </a:lnTo>
                <a:lnTo>
                  <a:pt x="0" y="3635967"/>
                </a:lnTo>
                <a:lnTo>
                  <a:pt x="27177" y="3588964"/>
                </a:lnTo>
                <a:cubicBezTo>
                  <a:pt x="220245" y="3255048"/>
                  <a:pt x="440895" y="2873431"/>
                  <a:pt x="693065" y="2437296"/>
                </a:cubicBezTo>
                <a:cubicBezTo>
                  <a:pt x="824063" y="2211072"/>
                  <a:pt x="1059859" y="2071857"/>
                  <a:pt x="1321854" y="2071857"/>
                </a:cubicBezTo>
                <a:close/>
                <a:moveTo>
                  <a:pt x="6786399" y="753840"/>
                </a:moveTo>
                <a:cubicBezTo>
                  <a:pt x="6786399" y="753840"/>
                  <a:pt x="6786399" y="753840"/>
                  <a:pt x="8025968" y="753840"/>
                </a:cubicBezTo>
                <a:cubicBezTo>
                  <a:pt x="8103608" y="753840"/>
                  <a:pt x="8178571" y="796518"/>
                  <a:pt x="8216053" y="865869"/>
                </a:cubicBezTo>
                <a:cubicBezTo>
                  <a:pt x="8216053" y="865869"/>
                  <a:pt x="8216053" y="865869"/>
                  <a:pt x="8837177" y="1935484"/>
                </a:cubicBezTo>
                <a:cubicBezTo>
                  <a:pt x="8877335" y="2002169"/>
                  <a:pt x="8877335" y="2087523"/>
                  <a:pt x="8837177" y="2154207"/>
                </a:cubicBezTo>
                <a:cubicBezTo>
                  <a:pt x="8837177" y="2154207"/>
                  <a:pt x="8837177" y="2154207"/>
                  <a:pt x="8216053" y="3223823"/>
                </a:cubicBezTo>
                <a:cubicBezTo>
                  <a:pt x="8178571" y="3293174"/>
                  <a:pt x="8103608" y="3335852"/>
                  <a:pt x="8025968" y="3335852"/>
                </a:cubicBezTo>
                <a:cubicBezTo>
                  <a:pt x="8025968" y="3335852"/>
                  <a:pt x="8025968" y="3335852"/>
                  <a:pt x="6786399" y="3335852"/>
                </a:cubicBezTo>
                <a:cubicBezTo>
                  <a:pt x="6706082" y="3335852"/>
                  <a:pt x="6633796" y="3293174"/>
                  <a:pt x="6593637" y="3223823"/>
                </a:cubicBezTo>
                <a:cubicBezTo>
                  <a:pt x="6593637" y="3223823"/>
                  <a:pt x="6593637" y="3223823"/>
                  <a:pt x="5975192" y="2154207"/>
                </a:cubicBezTo>
                <a:cubicBezTo>
                  <a:pt x="5935033" y="2087523"/>
                  <a:pt x="5935033" y="2002169"/>
                  <a:pt x="5975192" y="1935484"/>
                </a:cubicBezTo>
                <a:cubicBezTo>
                  <a:pt x="5975192" y="1935484"/>
                  <a:pt x="5975192" y="1935484"/>
                  <a:pt x="6593637" y="865869"/>
                </a:cubicBezTo>
                <a:cubicBezTo>
                  <a:pt x="6633796" y="796518"/>
                  <a:pt x="6706082" y="753840"/>
                  <a:pt x="6786399" y="753840"/>
                </a:cubicBezTo>
                <a:close/>
                <a:moveTo>
                  <a:pt x="0" y="0"/>
                </a:moveTo>
                <a:lnTo>
                  <a:pt x="6966294" y="0"/>
                </a:lnTo>
                <a:lnTo>
                  <a:pt x="6852387" y="196155"/>
                </a:lnTo>
                <a:cubicBezTo>
                  <a:pt x="6627011" y="584267"/>
                  <a:pt x="6359899" y="1044253"/>
                  <a:pt x="6043322" y="1589421"/>
                </a:cubicBezTo>
                <a:cubicBezTo>
                  <a:pt x="5921057" y="1815646"/>
                  <a:pt x="5676528" y="1954861"/>
                  <a:pt x="5423265" y="1954861"/>
                </a:cubicBezTo>
                <a:cubicBezTo>
                  <a:pt x="5423265" y="1954861"/>
                  <a:pt x="5423265" y="1954861"/>
                  <a:pt x="1379802" y="1954861"/>
                </a:cubicBezTo>
                <a:cubicBezTo>
                  <a:pt x="1117807" y="1954861"/>
                  <a:pt x="882012" y="1815646"/>
                  <a:pt x="751013" y="1589421"/>
                </a:cubicBezTo>
                <a:cubicBezTo>
                  <a:pt x="751013" y="1589421"/>
                  <a:pt x="751013" y="1589421"/>
                  <a:pt x="1951" y="293901"/>
                </a:cubicBezTo>
                <a:lnTo>
                  <a:pt x="0" y="290527"/>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82027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E368E57B-D674-1420-2DCB-854352ECB8AD}"/>
              </a:ext>
            </a:extLst>
          </p:cNvPr>
          <p:cNvSpPr txBox="1">
            <a:spLocks/>
          </p:cNvSpPr>
          <p:nvPr/>
        </p:nvSpPr>
        <p:spPr>
          <a:xfrm>
            <a:off x="8077200" y="6492875"/>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                                             </a:t>
            </a:r>
            <a:r>
              <a:rPr lang="en-US" sz="1000" b="1">
                <a:solidFill>
                  <a:schemeClr val="bg1">
                    <a:lumMod val="50000"/>
                  </a:schemeClr>
                </a:solidFill>
                <a:latin typeface="Segoe UI" panose="020B0502040204020203" pitchFamily="34" charset="0"/>
                <a:cs typeface="Segoe UI" panose="020B0502040204020203" pitchFamily="34" charset="0"/>
              </a:rPr>
              <a:t>GO POKES | Mini Project Submission</a:t>
            </a:r>
            <a:endParaRPr lang="en-IN" b="1">
              <a:solidFill>
                <a:schemeClr val="bg1">
                  <a:lumMod val="50000"/>
                </a:schemeClr>
              </a:solidFill>
              <a:latin typeface="Segoe UI" panose="020B0502040204020203" pitchFamily="34" charset="0"/>
              <a:cs typeface="Segoe UI" panose="020B0502040204020203" pitchFamily="34" charset="0"/>
            </a:endParaRPr>
          </a:p>
        </p:txBody>
      </p:sp>
      <p:pic>
        <p:nvPicPr>
          <p:cNvPr id="4" name="Picture 6">
            <a:extLst>
              <a:ext uri="{FF2B5EF4-FFF2-40B4-BE49-F238E27FC236}">
                <a16:creationId xmlns:a16="http://schemas.microsoft.com/office/drawing/2014/main" id="{3752CE32-467A-4D29-4166-BABD51F358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58890" y="6593041"/>
            <a:ext cx="387273" cy="20138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6A541C32-9B36-9514-08B4-F0CBDDA0F117}"/>
              </a:ext>
            </a:extLst>
          </p:cNvPr>
          <p:cNvSpPr txBox="1"/>
          <p:nvPr/>
        </p:nvSpPr>
        <p:spPr>
          <a:xfrm>
            <a:off x="291557" y="209994"/>
            <a:ext cx="10868025" cy="584775"/>
          </a:xfrm>
          <a:prstGeom prst="rect">
            <a:avLst/>
          </a:prstGeom>
          <a:noFill/>
        </p:spPr>
        <p:txBody>
          <a:bodyPr wrap="square" rtlCol="0">
            <a:spAutoFit/>
          </a:bodyPr>
          <a:lstStyle/>
          <a:p>
            <a:r>
              <a:rPr lang="en-IN" sz="3200">
                <a:solidFill>
                  <a:schemeClr val="accent2"/>
                </a:solidFill>
              </a:rPr>
              <a:t>K-Means Clustering </a:t>
            </a:r>
          </a:p>
        </p:txBody>
      </p:sp>
      <p:pic>
        <p:nvPicPr>
          <p:cNvPr id="6" name="Picture 5">
            <a:extLst>
              <a:ext uri="{FF2B5EF4-FFF2-40B4-BE49-F238E27FC236}">
                <a16:creationId xmlns:a16="http://schemas.microsoft.com/office/drawing/2014/main" id="{C634BA31-CEA5-D45A-5F9D-1C28DAE68867}"/>
              </a:ext>
            </a:extLst>
          </p:cNvPr>
          <p:cNvPicPr>
            <a:picLocks noChangeAspect="1"/>
          </p:cNvPicPr>
          <p:nvPr/>
        </p:nvPicPr>
        <p:blipFill>
          <a:blip r:embed="rId3"/>
          <a:stretch>
            <a:fillRect/>
          </a:stretch>
        </p:blipFill>
        <p:spPr>
          <a:xfrm>
            <a:off x="6742771" y="3975713"/>
            <a:ext cx="4614796" cy="2185957"/>
          </a:xfrm>
          <a:prstGeom prst="rect">
            <a:avLst/>
          </a:prstGeom>
          <a:ln>
            <a:solidFill>
              <a:schemeClr val="tx1"/>
            </a:solidFill>
          </a:ln>
        </p:spPr>
      </p:pic>
      <p:pic>
        <p:nvPicPr>
          <p:cNvPr id="9" name="Picture 8">
            <a:extLst>
              <a:ext uri="{FF2B5EF4-FFF2-40B4-BE49-F238E27FC236}">
                <a16:creationId xmlns:a16="http://schemas.microsoft.com/office/drawing/2014/main" id="{0F33CE3C-15CA-248C-98A1-30A1D0AE5F00}"/>
              </a:ext>
            </a:extLst>
          </p:cNvPr>
          <p:cNvPicPr>
            <a:picLocks noChangeAspect="1"/>
          </p:cNvPicPr>
          <p:nvPr/>
        </p:nvPicPr>
        <p:blipFill>
          <a:blip r:embed="rId4"/>
          <a:stretch>
            <a:fillRect/>
          </a:stretch>
        </p:blipFill>
        <p:spPr>
          <a:xfrm>
            <a:off x="1165198" y="2579051"/>
            <a:ext cx="5276491" cy="3913824"/>
          </a:xfrm>
          <a:prstGeom prst="rect">
            <a:avLst/>
          </a:prstGeom>
          <a:ln>
            <a:solidFill>
              <a:schemeClr val="tx1"/>
            </a:solidFill>
          </a:ln>
        </p:spPr>
      </p:pic>
      <p:sp>
        <p:nvSpPr>
          <p:cNvPr id="12" name="TextBox 11">
            <a:extLst>
              <a:ext uri="{FF2B5EF4-FFF2-40B4-BE49-F238E27FC236}">
                <a16:creationId xmlns:a16="http://schemas.microsoft.com/office/drawing/2014/main" id="{429BA08F-9C58-0A9C-2BFA-6EA668D0BA4E}"/>
              </a:ext>
            </a:extLst>
          </p:cNvPr>
          <p:cNvSpPr txBox="1"/>
          <p:nvPr/>
        </p:nvSpPr>
        <p:spPr>
          <a:xfrm>
            <a:off x="397728" y="911661"/>
            <a:ext cx="11173522" cy="1200329"/>
          </a:xfrm>
          <a:prstGeom prst="rect">
            <a:avLst/>
          </a:prstGeom>
          <a:noFill/>
        </p:spPr>
        <p:txBody>
          <a:bodyPr wrap="square" rtlCol="0">
            <a:spAutoFit/>
          </a:bodyPr>
          <a:lstStyle/>
          <a:p>
            <a:pPr algn="l"/>
            <a:r>
              <a:rPr lang="en-US" sz="2400">
                <a:solidFill>
                  <a:schemeClr val="accent1">
                    <a:lumMod val="50000"/>
                  </a:schemeClr>
                </a:solidFill>
              </a:rPr>
              <a:t>Silhouette score for a set of sample data points is used to measure how dense and well-separated the clusters are. </a:t>
            </a:r>
            <a:r>
              <a:rPr lang="en-US" sz="2400" u="sng">
                <a:solidFill>
                  <a:schemeClr val="accent2">
                    <a:lumMod val="75000"/>
                  </a:schemeClr>
                </a:solidFill>
              </a:rPr>
              <a:t>The most optimum number of clusters as per the Silhouette score is 3. </a:t>
            </a:r>
          </a:p>
        </p:txBody>
      </p:sp>
    </p:spTree>
    <p:extLst>
      <p:ext uri="{BB962C8B-B14F-4D97-AF65-F5344CB8AC3E}">
        <p14:creationId xmlns:p14="http://schemas.microsoft.com/office/powerpoint/2010/main" val="303339244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E368E57B-D674-1420-2DCB-854352ECB8AD}"/>
              </a:ext>
            </a:extLst>
          </p:cNvPr>
          <p:cNvSpPr txBox="1">
            <a:spLocks/>
          </p:cNvSpPr>
          <p:nvPr/>
        </p:nvSpPr>
        <p:spPr>
          <a:xfrm>
            <a:off x="8077200" y="6492875"/>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                                             </a:t>
            </a:r>
            <a:r>
              <a:rPr lang="en-US" sz="1000" b="1">
                <a:solidFill>
                  <a:schemeClr val="bg1">
                    <a:lumMod val="50000"/>
                  </a:schemeClr>
                </a:solidFill>
                <a:latin typeface="Segoe UI" panose="020B0502040204020203" pitchFamily="34" charset="0"/>
                <a:cs typeface="Segoe UI" panose="020B0502040204020203" pitchFamily="34" charset="0"/>
              </a:rPr>
              <a:t>GO POKES | Mini Project Submission</a:t>
            </a:r>
            <a:endParaRPr lang="en-IN" b="1">
              <a:solidFill>
                <a:schemeClr val="bg1">
                  <a:lumMod val="50000"/>
                </a:schemeClr>
              </a:solidFill>
              <a:latin typeface="Segoe UI" panose="020B0502040204020203" pitchFamily="34" charset="0"/>
              <a:cs typeface="Segoe UI" panose="020B0502040204020203" pitchFamily="34" charset="0"/>
            </a:endParaRPr>
          </a:p>
        </p:txBody>
      </p:sp>
      <p:pic>
        <p:nvPicPr>
          <p:cNvPr id="4" name="Picture 6">
            <a:extLst>
              <a:ext uri="{FF2B5EF4-FFF2-40B4-BE49-F238E27FC236}">
                <a16:creationId xmlns:a16="http://schemas.microsoft.com/office/drawing/2014/main" id="{3752CE32-467A-4D29-4166-BABD51F358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58890" y="6593041"/>
            <a:ext cx="387273" cy="20138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2403974F-838B-E35E-7700-9F0C6F328BF0}"/>
              </a:ext>
            </a:extLst>
          </p:cNvPr>
          <p:cNvSpPr txBox="1"/>
          <p:nvPr/>
        </p:nvSpPr>
        <p:spPr>
          <a:xfrm>
            <a:off x="4984768" y="2618658"/>
            <a:ext cx="2222464" cy="584775"/>
          </a:xfrm>
          <a:prstGeom prst="rect">
            <a:avLst/>
          </a:prstGeom>
          <a:noFill/>
        </p:spPr>
        <p:txBody>
          <a:bodyPr wrap="square" rtlCol="0">
            <a:spAutoFit/>
          </a:bodyPr>
          <a:lstStyle/>
          <a:p>
            <a:r>
              <a:rPr lang="en-IN" sz="3200">
                <a:solidFill>
                  <a:schemeClr val="accent2"/>
                </a:solidFill>
              </a:rPr>
              <a:t>THANK YOU </a:t>
            </a:r>
          </a:p>
        </p:txBody>
      </p:sp>
    </p:spTree>
    <p:extLst>
      <p:ext uri="{BB962C8B-B14F-4D97-AF65-F5344CB8AC3E}">
        <p14:creationId xmlns:p14="http://schemas.microsoft.com/office/powerpoint/2010/main" val="10249460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E5B63746-C860-E33A-EC72-FA99800198A2}"/>
              </a:ext>
            </a:extLst>
          </p:cNvPr>
          <p:cNvSpPr txBox="1"/>
          <p:nvPr/>
        </p:nvSpPr>
        <p:spPr>
          <a:xfrm>
            <a:off x="8362950" y="2833955"/>
            <a:ext cx="3543300" cy="1323439"/>
          </a:xfrm>
          <a:prstGeom prst="rect">
            <a:avLst/>
          </a:prstGeom>
          <a:noFill/>
        </p:spPr>
        <p:txBody>
          <a:bodyPr wrap="square" rtlCol="0">
            <a:spAutoFit/>
          </a:bodyPr>
          <a:lstStyle/>
          <a:p>
            <a:pPr algn="ctr"/>
            <a:r>
              <a:rPr lang="en-IN" sz="4000" b="1">
                <a:latin typeface="Segoe UI" panose="020B0502040204020203" pitchFamily="34" charset="0"/>
                <a:cs typeface="Segoe UI" panose="020B0502040204020203" pitchFamily="34" charset="0"/>
              </a:rPr>
              <a:t>Exploratory Data Analysis</a:t>
            </a:r>
          </a:p>
        </p:txBody>
      </p:sp>
      <p:sp>
        <p:nvSpPr>
          <p:cNvPr id="2" name="Footer Placeholder 2">
            <a:extLst>
              <a:ext uri="{FF2B5EF4-FFF2-40B4-BE49-F238E27FC236}">
                <a16:creationId xmlns:a16="http://schemas.microsoft.com/office/drawing/2014/main" id="{C44BA3F4-8E0E-95BF-AB23-711789CD3459}"/>
              </a:ext>
            </a:extLst>
          </p:cNvPr>
          <p:cNvSpPr>
            <a:spLocks noGrp="1"/>
          </p:cNvSpPr>
          <p:nvPr>
            <p:ph type="ftr" sz="quarter" idx="11"/>
          </p:nvPr>
        </p:nvSpPr>
        <p:spPr>
          <a:xfrm>
            <a:off x="8077200" y="6492875"/>
            <a:ext cx="4114800" cy="365125"/>
          </a:xfrm>
        </p:spPr>
        <p:txBody>
          <a:bodyPr/>
          <a:lstStyle/>
          <a:p>
            <a:r>
              <a:rPr lang="en-US"/>
              <a:t>                                             </a:t>
            </a:r>
            <a:r>
              <a:rPr lang="en-US" sz="1000" b="1">
                <a:solidFill>
                  <a:schemeClr val="bg1">
                    <a:lumMod val="50000"/>
                  </a:schemeClr>
                </a:solidFill>
                <a:latin typeface="Segoe UI" panose="020B0502040204020203" pitchFamily="34" charset="0"/>
                <a:cs typeface="Segoe UI" panose="020B0502040204020203" pitchFamily="34" charset="0"/>
              </a:rPr>
              <a:t>GO POKES | Mini Project Submission</a:t>
            </a:r>
            <a:endParaRPr lang="en-IN" b="1">
              <a:solidFill>
                <a:schemeClr val="bg1">
                  <a:lumMod val="50000"/>
                </a:schemeClr>
              </a:solidFill>
              <a:latin typeface="Segoe UI" panose="020B0502040204020203" pitchFamily="34" charset="0"/>
              <a:cs typeface="Segoe UI" panose="020B0502040204020203" pitchFamily="34" charset="0"/>
            </a:endParaRPr>
          </a:p>
        </p:txBody>
      </p:sp>
      <p:pic>
        <p:nvPicPr>
          <p:cNvPr id="3" name="Picture 6">
            <a:extLst>
              <a:ext uri="{FF2B5EF4-FFF2-40B4-BE49-F238E27FC236}">
                <a16:creationId xmlns:a16="http://schemas.microsoft.com/office/drawing/2014/main" id="{2ECAD66B-3F3B-62C6-56CC-46968B5BB2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58890" y="6593041"/>
            <a:ext cx="387273" cy="20138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Fintechs and Non-banks Beware: CFPB to Utilize “Dormant Authority” to  Examine Fintechs and Other Non-bank Financial Services Companies |  Financial Services Perspectives">
            <a:extLst>
              <a:ext uri="{FF2B5EF4-FFF2-40B4-BE49-F238E27FC236}">
                <a16:creationId xmlns:a16="http://schemas.microsoft.com/office/drawing/2014/main" id="{B525041C-7FE7-9544-4BCB-26BE20C2FEB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79" r="1" b="1"/>
          <a:stretch/>
        </p:blipFill>
        <p:spPr bwMode="auto">
          <a:xfrm>
            <a:off x="0" y="771525"/>
            <a:ext cx="8189670" cy="5448300"/>
          </a:xfrm>
          <a:custGeom>
            <a:avLst/>
            <a:gdLst/>
            <a:ahLst/>
            <a:cxnLst/>
            <a:rect l="l" t="t" r="r" b="b"/>
            <a:pathLst>
              <a:path w="10655455" h="6858000">
                <a:moveTo>
                  <a:pt x="8526285" y="6283111"/>
                </a:moveTo>
                <a:cubicBezTo>
                  <a:pt x="8526285" y="6283111"/>
                  <a:pt x="8526285" y="6283111"/>
                  <a:pt x="10157124" y="6283111"/>
                </a:cubicBezTo>
                <a:cubicBezTo>
                  <a:pt x="10259271" y="6283111"/>
                  <a:pt x="10357896" y="6339261"/>
                  <a:pt x="10407209" y="6430504"/>
                </a:cubicBezTo>
                <a:cubicBezTo>
                  <a:pt x="10407209" y="6430504"/>
                  <a:pt x="10407209" y="6430504"/>
                  <a:pt x="10606716" y="6774068"/>
                </a:cubicBezTo>
                <a:lnTo>
                  <a:pt x="10655455" y="6858000"/>
                </a:lnTo>
                <a:lnTo>
                  <a:pt x="8025501" y="6858000"/>
                </a:lnTo>
                <a:lnTo>
                  <a:pt x="8129453" y="6678214"/>
                </a:lnTo>
                <a:cubicBezTo>
                  <a:pt x="8174148" y="6600912"/>
                  <a:pt x="8221824" y="6518457"/>
                  <a:pt x="8272677" y="6430504"/>
                </a:cubicBezTo>
                <a:cubicBezTo>
                  <a:pt x="8325512" y="6339261"/>
                  <a:pt x="8420615" y="6283111"/>
                  <a:pt x="8526285" y="6283111"/>
                </a:cubicBezTo>
                <a:close/>
                <a:moveTo>
                  <a:pt x="8508611" y="4776272"/>
                </a:moveTo>
                <a:cubicBezTo>
                  <a:pt x="8508611" y="4776272"/>
                  <a:pt x="8508611" y="4776272"/>
                  <a:pt x="9153763" y="4776272"/>
                </a:cubicBezTo>
                <a:cubicBezTo>
                  <a:pt x="9194173" y="4776272"/>
                  <a:pt x="9233188" y="4798484"/>
                  <a:pt x="9252696" y="4834580"/>
                </a:cubicBezTo>
                <a:cubicBezTo>
                  <a:pt x="9252696" y="4834580"/>
                  <a:pt x="9252696" y="4834580"/>
                  <a:pt x="9575969" y="5391278"/>
                </a:cubicBezTo>
                <a:cubicBezTo>
                  <a:pt x="9596871" y="5425985"/>
                  <a:pt x="9596871" y="5470409"/>
                  <a:pt x="9575969" y="5505116"/>
                </a:cubicBezTo>
                <a:cubicBezTo>
                  <a:pt x="9575969" y="5505116"/>
                  <a:pt x="9575969" y="5505116"/>
                  <a:pt x="9252696" y="6061815"/>
                </a:cubicBezTo>
                <a:cubicBezTo>
                  <a:pt x="9233188" y="6097909"/>
                  <a:pt x="9194173" y="6120122"/>
                  <a:pt x="9153763" y="6120122"/>
                </a:cubicBezTo>
                <a:cubicBezTo>
                  <a:pt x="9153763" y="6120122"/>
                  <a:pt x="9153763" y="6120122"/>
                  <a:pt x="8508611" y="6120122"/>
                </a:cubicBezTo>
                <a:cubicBezTo>
                  <a:pt x="8466808" y="6120122"/>
                  <a:pt x="8429186" y="6097909"/>
                  <a:pt x="8408284" y="6061815"/>
                </a:cubicBezTo>
                <a:cubicBezTo>
                  <a:pt x="8408284" y="6061815"/>
                  <a:pt x="8408284" y="6061815"/>
                  <a:pt x="8086404" y="5505116"/>
                </a:cubicBezTo>
                <a:cubicBezTo>
                  <a:pt x="8065503" y="5470409"/>
                  <a:pt x="8065503" y="5425985"/>
                  <a:pt x="8086404" y="5391278"/>
                </a:cubicBezTo>
                <a:cubicBezTo>
                  <a:pt x="8086404" y="5391278"/>
                  <a:pt x="8086404" y="5391278"/>
                  <a:pt x="8408284" y="4834580"/>
                </a:cubicBezTo>
                <a:cubicBezTo>
                  <a:pt x="8429186" y="4798484"/>
                  <a:pt x="8466808" y="4776272"/>
                  <a:pt x="8508611" y="4776272"/>
                </a:cubicBezTo>
                <a:close/>
                <a:moveTo>
                  <a:pt x="8438383" y="4182594"/>
                </a:moveTo>
                <a:cubicBezTo>
                  <a:pt x="8438383" y="4182594"/>
                  <a:pt x="8438383" y="4182594"/>
                  <a:pt x="8671249" y="4182594"/>
                </a:cubicBezTo>
                <a:cubicBezTo>
                  <a:pt x="8685834" y="4182594"/>
                  <a:pt x="8699916" y="4190612"/>
                  <a:pt x="8706958" y="4203640"/>
                </a:cubicBezTo>
                <a:cubicBezTo>
                  <a:pt x="8706958" y="4203640"/>
                  <a:pt x="8706958" y="4203640"/>
                  <a:pt x="8823642" y="4404579"/>
                </a:cubicBezTo>
                <a:cubicBezTo>
                  <a:pt x="8831187" y="4417106"/>
                  <a:pt x="8831187" y="4433141"/>
                  <a:pt x="8823642" y="4445668"/>
                </a:cubicBezTo>
                <a:cubicBezTo>
                  <a:pt x="8823642" y="4445668"/>
                  <a:pt x="8823642" y="4445668"/>
                  <a:pt x="8706958" y="4646606"/>
                </a:cubicBezTo>
                <a:cubicBezTo>
                  <a:pt x="8699916" y="4659635"/>
                  <a:pt x="8685834" y="4667652"/>
                  <a:pt x="8671249" y="4667652"/>
                </a:cubicBezTo>
                <a:cubicBezTo>
                  <a:pt x="8671249" y="4667652"/>
                  <a:pt x="8671249" y="4667652"/>
                  <a:pt x="8438383" y="4667652"/>
                </a:cubicBezTo>
                <a:cubicBezTo>
                  <a:pt x="8423295" y="4667652"/>
                  <a:pt x="8409715" y="4659635"/>
                  <a:pt x="8402170" y="4646606"/>
                </a:cubicBezTo>
                <a:cubicBezTo>
                  <a:pt x="8402170" y="4646606"/>
                  <a:pt x="8402170" y="4646606"/>
                  <a:pt x="8285989" y="4445668"/>
                </a:cubicBezTo>
                <a:cubicBezTo>
                  <a:pt x="8278445" y="4433141"/>
                  <a:pt x="8278445" y="4417106"/>
                  <a:pt x="8285989" y="4404579"/>
                </a:cubicBezTo>
                <a:cubicBezTo>
                  <a:pt x="8285989" y="4404579"/>
                  <a:pt x="8285989" y="4404579"/>
                  <a:pt x="8402170" y="4203640"/>
                </a:cubicBezTo>
                <a:cubicBezTo>
                  <a:pt x="8409715" y="4190612"/>
                  <a:pt x="8423295" y="4182594"/>
                  <a:pt x="8438383" y="4182594"/>
                </a:cubicBezTo>
                <a:close/>
                <a:moveTo>
                  <a:pt x="7678681" y="3459104"/>
                </a:moveTo>
                <a:cubicBezTo>
                  <a:pt x="7678681" y="3459104"/>
                  <a:pt x="7678681" y="3459104"/>
                  <a:pt x="8119685" y="3459104"/>
                </a:cubicBezTo>
                <a:cubicBezTo>
                  <a:pt x="8147308" y="3459104"/>
                  <a:pt x="8173978" y="3474287"/>
                  <a:pt x="8187313" y="3498961"/>
                </a:cubicBezTo>
                <a:cubicBezTo>
                  <a:pt x="8187313" y="3498961"/>
                  <a:pt x="8187313" y="3498961"/>
                  <a:pt x="8408292" y="3879501"/>
                </a:cubicBezTo>
                <a:cubicBezTo>
                  <a:pt x="8422579" y="3903225"/>
                  <a:pt x="8422579" y="3933593"/>
                  <a:pt x="8408292" y="3957318"/>
                </a:cubicBezTo>
                <a:cubicBezTo>
                  <a:pt x="8408292" y="3957318"/>
                  <a:pt x="8408292" y="3957318"/>
                  <a:pt x="8187313" y="4337857"/>
                </a:cubicBezTo>
                <a:cubicBezTo>
                  <a:pt x="8173978" y="4362531"/>
                  <a:pt x="8147308" y="4377714"/>
                  <a:pt x="8119685" y="4377714"/>
                </a:cubicBezTo>
                <a:cubicBezTo>
                  <a:pt x="8119685" y="4377714"/>
                  <a:pt x="8119685" y="4377714"/>
                  <a:pt x="7678681" y="4377714"/>
                </a:cubicBezTo>
                <a:cubicBezTo>
                  <a:pt x="7650106" y="4377714"/>
                  <a:pt x="7624388" y="4362531"/>
                  <a:pt x="7610101" y="4337857"/>
                </a:cubicBezTo>
                <a:cubicBezTo>
                  <a:pt x="7610101" y="4337857"/>
                  <a:pt x="7610101" y="4337857"/>
                  <a:pt x="7390076" y="3957318"/>
                </a:cubicBezTo>
                <a:cubicBezTo>
                  <a:pt x="7375787" y="3933593"/>
                  <a:pt x="7375787" y="3903225"/>
                  <a:pt x="7390076" y="3879501"/>
                </a:cubicBezTo>
                <a:cubicBezTo>
                  <a:pt x="7390076" y="3879501"/>
                  <a:pt x="7390076" y="3879501"/>
                  <a:pt x="7610101" y="3498961"/>
                </a:cubicBezTo>
                <a:cubicBezTo>
                  <a:pt x="7624388" y="3474287"/>
                  <a:pt x="7650106" y="3459104"/>
                  <a:pt x="7678681" y="3459104"/>
                </a:cubicBezTo>
                <a:close/>
                <a:moveTo>
                  <a:pt x="9108816" y="2082751"/>
                </a:moveTo>
                <a:cubicBezTo>
                  <a:pt x="9108816" y="2082751"/>
                  <a:pt x="9108816" y="2082751"/>
                  <a:pt x="9876937" y="2082751"/>
                </a:cubicBezTo>
                <a:cubicBezTo>
                  <a:pt x="9925048" y="2082751"/>
                  <a:pt x="9971500" y="2109197"/>
                  <a:pt x="9994727" y="2152172"/>
                </a:cubicBezTo>
                <a:cubicBezTo>
                  <a:pt x="9994727" y="2152172"/>
                  <a:pt x="9994727" y="2152172"/>
                  <a:pt x="10379617" y="2814978"/>
                </a:cubicBezTo>
                <a:cubicBezTo>
                  <a:pt x="10404502" y="2856301"/>
                  <a:pt x="10404502" y="2909193"/>
                  <a:pt x="10379617" y="2950515"/>
                </a:cubicBezTo>
                <a:cubicBezTo>
                  <a:pt x="10379617" y="2950515"/>
                  <a:pt x="10379617" y="2950515"/>
                  <a:pt x="9994727" y="3613321"/>
                </a:cubicBezTo>
                <a:cubicBezTo>
                  <a:pt x="9971500" y="3656296"/>
                  <a:pt x="9925048" y="3682742"/>
                  <a:pt x="9876937" y="3682742"/>
                </a:cubicBezTo>
                <a:cubicBezTo>
                  <a:pt x="9876937" y="3682742"/>
                  <a:pt x="9876937" y="3682742"/>
                  <a:pt x="9108816" y="3682742"/>
                </a:cubicBezTo>
                <a:cubicBezTo>
                  <a:pt x="9059045" y="3682742"/>
                  <a:pt x="9014252" y="3656296"/>
                  <a:pt x="8989367" y="3613321"/>
                </a:cubicBezTo>
                <a:cubicBezTo>
                  <a:pt x="8989367" y="3613321"/>
                  <a:pt x="8989367" y="3613321"/>
                  <a:pt x="8606137" y="2950515"/>
                </a:cubicBezTo>
                <a:cubicBezTo>
                  <a:pt x="8581251" y="2909193"/>
                  <a:pt x="8581251" y="2856301"/>
                  <a:pt x="8606137" y="2814978"/>
                </a:cubicBezTo>
                <a:cubicBezTo>
                  <a:pt x="8606137" y="2814978"/>
                  <a:pt x="8606137" y="2814978"/>
                  <a:pt x="8989367" y="2152172"/>
                </a:cubicBezTo>
                <a:cubicBezTo>
                  <a:pt x="9014252" y="2109197"/>
                  <a:pt x="9059045" y="2082751"/>
                  <a:pt x="9108816" y="2082751"/>
                </a:cubicBezTo>
                <a:close/>
                <a:moveTo>
                  <a:pt x="1321854" y="2071857"/>
                </a:moveTo>
                <a:cubicBezTo>
                  <a:pt x="1321854" y="2071857"/>
                  <a:pt x="1321854" y="2071857"/>
                  <a:pt x="5365317" y="2071857"/>
                </a:cubicBezTo>
                <a:cubicBezTo>
                  <a:pt x="5618580" y="2071857"/>
                  <a:pt x="5863108" y="2211072"/>
                  <a:pt x="5985373" y="2437296"/>
                </a:cubicBezTo>
                <a:cubicBezTo>
                  <a:pt x="5985373" y="2437296"/>
                  <a:pt x="5985373" y="2437296"/>
                  <a:pt x="8011470" y="5926372"/>
                </a:cubicBezTo>
                <a:cubicBezTo>
                  <a:pt x="8142468" y="6143896"/>
                  <a:pt x="8142468" y="6422327"/>
                  <a:pt x="8011470" y="6639850"/>
                </a:cubicBezTo>
                <a:cubicBezTo>
                  <a:pt x="8011470" y="6639850"/>
                  <a:pt x="8011470" y="6639850"/>
                  <a:pt x="7904625" y="6823844"/>
                </a:cubicBezTo>
                <a:lnTo>
                  <a:pt x="7884791" y="6858000"/>
                </a:lnTo>
                <a:lnTo>
                  <a:pt x="0" y="6858000"/>
                </a:lnTo>
                <a:lnTo>
                  <a:pt x="0" y="3635967"/>
                </a:lnTo>
                <a:lnTo>
                  <a:pt x="27177" y="3588964"/>
                </a:lnTo>
                <a:cubicBezTo>
                  <a:pt x="220245" y="3255048"/>
                  <a:pt x="440895" y="2873431"/>
                  <a:pt x="693065" y="2437296"/>
                </a:cubicBezTo>
                <a:cubicBezTo>
                  <a:pt x="824063" y="2211072"/>
                  <a:pt x="1059859" y="2071857"/>
                  <a:pt x="1321854" y="2071857"/>
                </a:cubicBezTo>
                <a:close/>
                <a:moveTo>
                  <a:pt x="6786399" y="753840"/>
                </a:moveTo>
                <a:cubicBezTo>
                  <a:pt x="6786399" y="753840"/>
                  <a:pt x="6786399" y="753840"/>
                  <a:pt x="8025968" y="753840"/>
                </a:cubicBezTo>
                <a:cubicBezTo>
                  <a:pt x="8103608" y="753840"/>
                  <a:pt x="8178571" y="796518"/>
                  <a:pt x="8216053" y="865869"/>
                </a:cubicBezTo>
                <a:cubicBezTo>
                  <a:pt x="8216053" y="865869"/>
                  <a:pt x="8216053" y="865869"/>
                  <a:pt x="8837177" y="1935484"/>
                </a:cubicBezTo>
                <a:cubicBezTo>
                  <a:pt x="8877335" y="2002169"/>
                  <a:pt x="8877335" y="2087523"/>
                  <a:pt x="8837177" y="2154207"/>
                </a:cubicBezTo>
                <a:cubicBezTo>
                  <a:pt x="8837177" y="2154207"/>
                  <a:pt x="8837177" y="2154207"/>
                  <a:pt x="8216053" y="3223823"/>
                </a:cubicBezTo>
                <a:cubicBezTo>
                  <a:pt x="8178571" y="3293174"/>
                  <a:pt x="8103608" y="3335852"/>
                  <a:pt x="8025968" y="3335852"/>
                </a:cubicBezTo>
                <a:cubicBezTo>
                  <a:pt x="8025968" y="3335852"/>
                  <a:pt x="8025968" y="3335852"/>
                  <a:pt x="6786399" y="3335852"/>
                </a:cubicBezTo>
                <a:cubicBezTo>
                  <a:pt x="6706082" y="3335852"/>
                  <a:pt x="6633796" y="3293174"/>
                  <a:pt x="6593637" y="3223823"/>
                </a:cubicBezTo>
                <a:cubicBezTo>
                  <a:pt x="6593637" y="3223823"/>
                  <a:pt x="6593637" y="3223823"/>
                  <a:pt x="5975192" y="2154207"/>
                </a:cubicBezTo>
                <a:cubicBezTo>
                  <a:pt x="5935033" y="2087523"/>
                  <a:pt x="5935033" y="2002169"/>
                  <a:pt x="5975192" y="1935484"/>
                </a:cubicBezTo>
                <a:cubicBezTo>
                  <a:pt x="5975192" y="1935484"/>
                  <a:pt x="5975192" y="1935484"/>
                  <a:pt x="6593637" y="865869"/>
                </a:cubicBezTo>
                <a:cubicBezTo>
                  <a:pt x="6633796" y="796518"/>
                  <a:pt x="6706082" y="753840"/>
                  <a:pt x="6786399" y="753840"/>
                </a:cubicBezTo>
                <a:close/>
                <a:moveTo>
                  <a:pt x="0" y="0"/>
                </a:moveTo>
                <a:lnTo>
                  <a:pt x="6966294" y="0"/>
                </a:lnTo>
                <a:lnTo>
                  <a:pt x="6852387" y="196155"/>
                </a:lnTo>
                <a:cubicBezTo>
                  <a:pt x="6627011" y="584267"/>
                  <a:pt x="6359899" y="1044253"/>
                  <a:pt x="6043322" y="1589421"/>
                </a:cubicBezTo>
                <a:cubicBezTo>
                  <a:pt x="5921057" y="1815646"/>
                  <a:pt x="5676528" y="1954861"/>
                  <a:pt x="5423265" y="1954861"/>
                </a:cubicBezTo>
                <a:cubicBezTo>
                  <a:pt x="5423265" y="1954861"/>
                  <a:pt x="5423265" y="1954861"/>
                  <a:pt x="1379802" y="1954861"/>
                </a:cubicBezTo>
                <a:cubicBezTo>
                  <a:pt x="1117807" y="1954861"/>
                  <a:pt x="882012" y="1815646"/>
                  <a:pt x="751013" y="1589421"/>
                </a:cubicBezTo>
                <a:cubicBezTo>
                  <a:pt x="751013" y="1589421"/>
                  <a:pt x="751013" y="1589421"/>
                  <a:pt x="1951" y="293901"/>
                </a:cubicBezTo>
                <a:lnTo>
                  <a:pt x="0" y="290527"/>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20289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DD5AD12C-A134-D302-E1A7-5A15A27B1055}"/>
              </a:ext>
            </a:extLst>
          </p:cNvPr>
          <p:cNvSpPr>
            <a:spLocks noGrp="1"/>
          </p:cNvSpPr>
          <p:nvPr>
            <p:ph type="ftr" sz="quarter" idx="11"/>
          </p:nvPr>
        </p:nvSpPr>
        <p:spPr>
          <a:xfrm>
            <a:off x="8077200" y="6492875"/>
            <a:ext cx="4114800" cy="365125"/>
          </a:xfrm>
        </p:spPr>
        <p:txBody>
          <a:bodyPr/>
          <a:lstStyle/>
          <a:p>
            <a:r>
              <a:rPr lang="en-US"/>
              <a:t>                                             </a:t>
            </a:r>
            <a:r>
              <a:rPr lang="en-US" sz="1000" b="1">
                <a:solidFill>
                  <a:schemeClr val="bg1">
                    <a:lumMod val="50000"/>
                  </a:schemeClr>
                </a:solidFill>
                <a:latin typeface="Segoe UI" panose="020B0502040204020203" pitchFamily="34" charset="0"/>
                <a:cs typeface="Segoe UI" panose="020B0502040204020203" pitchFamily="34" charset="0"/>
              </a:rPr>
              <a:t>GO POKES | Mini Project Submission</a:t>
            </a:r>
            <a:endParaRPr lang="en-IN" b="1">
              <a:solidFill>
                <a:schemeClr val="bg1">
                  <a:lumMod val="50000"/>
                </a:schemeClr>
              </a:solidFill>
              <a:latin typeface="Segoe UI" panose="020B0502040204020203" pitchFamily="34" charset="0"/>
              <a:cs typeface="Segoe UI" panose="020B0502040204020203" pitchFamily="34" charset="0"/>
            </a:endParaRPr>
          </a:p>
        </p:txBody>
      </p:sp>
      <p:pic>
        <p:nvPicPr>
          <p:cNvPr id="4" name="Picture 6">
            <a:extLst>
              <a:ext uri="{FF2B5EF4-FFF2-40B4-BE49-F238E27FC236}">
                <a16:creationId xmlns:a16="http://schemas.microsoft.com/office/drawing/2014/main" id="{EEAD85F4-0498-E934-BC29-C93E2A89E0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58890" y="6593041"/>
            <a:ext cx="387273" cy="20138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FB5E1266-2AD6-F579-3899-6B8C34DB2AFB}"/>
              </a:ext>
            </a:extLst>
          </p:cNvPr>
          <p:cNvSpPr txBox="1"/>
          <p:nvPr/>
        </p:nvSpPr>
        <p:spPr>
          <a:xfrm>
            <a:off x="295274" y="211819"/>
            <a:ext cx="10868025" cy="584775"/>
          </a:xfrm>
          <a:prstGeom prst="rect">
            <a:avLst/>
          </a:prstGeom>
          <a:noFill/>
        </p:spPr>
        <p:txBody>
          <a:bodyPr wrap="square" rtlCol="0">
            <a:spAutoFit/>
          </a:bodyPr>
          <a:lstStyle/>
          <a:p>
            <a:r>
              <a:rPr lang="en-IN" sz="3200">
                <a:solidFill>
                  <a:schemeClr val="accent2"/>
                </a:solidFill>
              </a:rPr>
              <a:t> </a:t>
            </a:r>
          </a:p>
        </p:txBody>
      </p:sp>
      <p:sp>
        <p:nvSpPr>
          <p:cNvPr id="5" name="TextBox 4">
            <a:extLst>
              <a:ext uri="{FF2B5EF4-FFF2-40B4-BE49-F238E27FC236}">
                <a16:creationId xmlns:a16="http://schemas.microsoft.com/office/drawing/2014/main" id="{21A5A176-2CDC-2E65-5E1A-DFBC335A6F9F}"/>
              </a:ext>
            </a:extLst>
          </p:cNvPr>
          <p:cNvSpPr txBox="1"/>
          <p:nvPr/>
        </p:nvSpPr>
        <p:spPr>
          <a:xfrm>
            <a:off x="295274" y="207546"/>
            <a:ext cx="10868025" cy="584775"/>
          </a:xfrm>
          <a:prstGeom prst="rect">
            <a:avLst/>
          </a:prstGeom>
          <a:noFill/>
        </p:spPr>
        <p:txBody>
          <a:bodyPr wrap="square" rtlCol="0">
            <a:spAutoFit/>
          </a:bodyPr>
          <a:lstStyle/>
          <a:p>
            <a:r>
              <a:rPr lang="en-IN" sz="3200">
                <a:solidFill>
                  <a:schemeClr val="accent2"/>
                </a:solidFill>
              </a:rPr>
              <a:t>Datatype of Columns  </a:t>
            </a:r>
          </a:p>
        </p:txBody>
      </p:sp>
      <p:pic>
        <p:nvPicPr>
          <p:cNvPr id="2054" name="Picture 6" descr="Char, character, charset, special, type icon - Download on Iconfinder">
            <a:extLst>
              <a:ext uri="{FF2B5EF4-FFF2-40B4-BE49-F238E27FC236}">
                <a16:creationId xmlns:a16="http://schemas.microsoft.com/office/drawing/2014/main" id="{8C71A61E-D320-86F6-6533-759F346908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01521" y="1062780"/>
            <a:ext cx="504000" cy="50400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Integer, number, type icon - Download on Iconfinder">
            <a:extLst>
              <a:ext uri="{FF2B5EF4-FFF2-40B4-BE49-F238E27FC236}">
                <a16:creationId xmlns:a16="http://schemas.microsoft.com/office/drawing/2014/main" id="{ED45A984-91B8-FCA6-2600-1495DB763EE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2432" y="1060767"/>
            <a:ext cx="425700" cy="4257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F9B2C21F-7738-E421-A976-87D257C08C1E}"/>
              </a:ext>
            </a:extLst>
          </p:cNvPr>
          <p:cNvSpPr txBox="1"/>
          <p:nvPr/>
        </p:nvSpPr>
        <p:spPr>
          <a:xfrm>
            <a:off x="1160795" y="1088951"/>
            <a:ext cx="3935312" cy="369332"/>
          </a:xfrm>
          <a:prstGeom prst="rect">
            <a:avLst/>
          </a:prstGeom>
          <a:noFill/>
        </p:spPr>
        <p:txBody>
          <a:bodyPr wrap="square" rtlCol="0">
            <a:spAutoFit/>
          </a:bodyPr>
          <a:lstStyle/>
          <a:p>
            <a:r>
              <a:rPr lang="en-IN" b="1">
                <a:solidFill>
                  <a:schemeClr val="accent1">
                    <a:lumMod val="50000"/>
                  </a:schemeClr>
                </a:solidFill>
              </a:rPr>
              <a:t>Numeric Type Columns (10 in total)</a:t>
            </a:r>
          </a:p>
        </p:txBody>
      </p:sp>
      <p:sp>
        <p:nvSpPr>
          <p:cNvPr id="8" name="TextBox 7">
            <a:extLst>
              <a:ext uri="{FF2B5EF4-FFF2-40B4-BE49-F238E27FC236}">
                <a16:creationId xmlns:a16="http://schemas.microsoft.com/office/drawing/2014/main" id="{3C0BAFC5-1A1E-A14A-E1A7-D5E04C0F2273}"/>
              </a:ext>
            </a:extLst>
          </p:cNvPr>
          <p:cNvSpPr txBox="1"/>
          <p:nvPr/>
        </p:nvSpPr>
        <p:spPr>
          <a:xfrm>
            <a:off x="7228184" y="1096661"/>
            <a:ext cx="3431312" cy="369332"/>
          </a:xfrm>
          <a:prstGeom prst="rect">
            <a:avLst/>
          </a:prstGeom>
          <a:noFill/>
        </p:spPr>
        <p:txBody>
          <a:bodyPr wrap="square" rtlCol="0">
            <a:spAutoFit/>
          </a:bodyPr>
          <a:lstStyle/>
          <a:p>
            <a:r>
              <a:rPr lang="en-IN" b="1">
                <a:solidFill>
                  <a:schemeClr val="accent1">
                    <a:lumMod val="50000"/>
                  </a:schemeClr>
                </a:solidFill>
              </a:rPr>
              <a:t>String Type Columns (11 in total)</a:t>
            </a:r>
          </a:p>
        </p:txBody>
      </p:sp>
      <p:sp>
        <p:nvSpPr>
          <p:cNvPr id="9" name="TextBox 8">
            <a:extLst>
              <a:ext uri="{FF2B5EF4-FFF2-40B4-BE49-F238E27FC236}">
                <a16:creationId xmlns:a16="http://schemas.microsoft.com/office/drawing/2014/main" id="{A414E6B7-3092-4021-F4DA-99FF280280B9}"/>
              </a:ext>
            </a:extLst>
          </p:cNvPr>
          <p:cNvSpPr txBox="1"/>
          <p:nvPr/>
        </p:nvSpPr>
        <p:spPr>
          <a:xfrm>
            <a:off x="1160795" y="1486467"/>
            <a:ext cx="2463352" cy="3939540"/>
          </a:xfrm>
          <a:prstGeom prst="rect">
            <a:avLst/>
          </a:prstGeom>
          <a:noFill/>
        </p:spPr>
        <p:txBody>
          <a:bodyPr wrap="square" rtlCol="0">
            <a:spAutoFit/>
          </a:bodyPr>
          <a:lstStyle/>
          <a:p>
            <a:pPr marL="285750" indent="-285750">
              <a:buFont typeface="Arial" panose="020B0604020202020204" pitchFamily="34" charset="0"/>
              <a:buChar char="•"/>
            </a:pPr>
            <a:r>
              <a:rPr lang="en-IN" sz="1600" b="1">
                <a:solidFill>
                  <a:schemeClr val="accent1">
                    <a:lumMod val="50000"/>
                  </a:schemeClr>
                </a:solidFill>
              </a:rPr>
              <a:t>Age </a:t>
            </a:r>
          </a:p>
          <a:p>
            <a:pPr marL="285750" indent="-285750">
              <a:buFont typeface="Arial" panose="020B0604020202020204" pitchFamily="34" charset="0"/>
              <a:buChar char="•"/>
            </a:pPr>
            <a:r>
              <a:rPr lang="en-IN" sz="1600" b="1">
                <a:solidFill>
                  <a:schemeClr val="accent1">
                    <a:lumMod val="50000"/>
                  </a:schemeClr>
                </a:solidFill>
              </a:rPr>
              <a:t>Duration</a:t>
            </a:r>
          </a:p>
          <a:p>
            <a:pPr marL="285750" indent="-285750">
              <a:buFont typeface="Arial" panose="020B0604020202020204" pitchFamily="34" charset="0"/>
              <a:buChar char="•"/>
            </a:pPr>
            <a:r>
              <a:rPr lang="en-IN" sz="1600" b="1">
                <a:solidFill>
                  <a:schemeClr val="accent1">
                    <a:lumMod val="50000"/>
                  </a:schemeClr>
                </a:solidFill>
              </a:rPr>
              <a:t>Campaign</a:t>
            </a:r>
          </a:p>
          <a:p>
            <a:pPr marL="285750" indent="-285750">
              <a:buFont typeface="Arial" panose="020B0604020202020204" pitchFamily="34" charset="0"/>
              <a:buChar char="•"/>
            </a:pPr>
            <a:r>
              <a:rPr lang="en-IN" sz="1600" b="1" err="1">
                <a:solidFill>
                  <a:schemeClr val="accent1">
                    <a:lumMod val="50000"/>
                  </a:schemeClr>
                </a:solidFill>
              </a:rPr>
              <a:t>Pdays</a:t>
            </a:r>
            <a:endParaRPr lang="en-IN" sz="1600" b="1">
              <a:solidFill>
                <a:schemeClr val="accent1">
                  <a:lumMod val="50000"/>
                </a:schemeClr>
              </a:solidFill>
            </a:endParaRPr>
          </a:p>
          <a:p>
            <a:pPr marL="285750" indent="-285750">
              <a:buFont typeface="Arial" panose="020B0604020202020204" pitchFamily="34" charset="0"/>
              <a:buChar char="•"/>
            </a:pPr>
            <a:r>
              <a:rPr lang="en-IN" sz="1600" b="1">
                <a:solidFill>
                  <a:schemeClr val="accent1">
                    <a:lumMod val="50000"/>
                  </a:schemeClr>
                </a:solidFill>
              </a:rPr>
              <a:t>Previous</a:t>
            </a:r>
          </a:p>
          <a:p>
            <a:pPr marL="285750" indent="-285750">
              <a:buFont typeface="Arial" panose="020B0604020202020204" pitchFamily="34" charset="0"/>
              <a:buChar char="•"/>
            </a:pPr>
            <a:r>
              <a:rPr lang="en-IN" sz="1600" b="1">
                <a:solidFill>
                  <a:schemeClr val="accent1">
                    <a:lumMod val="50000"/>
                  </a:schemeClr>
                </a:solidFill>
              </a:rPr>
              <a:t>Emp.var.rate</a:t>
            </a:r>
          </a:p>
          <a:p>
            <a:pPr marL="285750" indent="-285750">
              <a:buFont typeface="Arial" panose="020B0604020202020204" pitchFamily="34" charset="0"/>
              <a:buChar char="•"/>
            </a:pPr>
            <a:r>
              <a:rPr lang="en-IN" sz="1600" b="1">
                <a:solidFill>
                  <a:schemeClr val="accent1">
                    <a:lumMod val="50000"/>
                  </a:schemeClr>
                </a:solidFill>
              </a:rPr>
              <a:t>Cons.price.idx</a:t>
            </a:r>
          </a:p>
          <a:p>
            <a:pPr marL="285750" indent="-285750">
              <a:buFont typeface="Arial" panose="020B0604020202020204" pitchFamily="34" charset="0"/>
              <a:buChar char="•"/>
            </a:pPr>
            <a:r>
              <a:rPr lang="en-IN" sz="1600" b="1">
                <a:solidFill>
                  <a:schemeClr val="accent1">
                    <a:lumMod val="50000"/>
                  </a:schemeClr>
                </a:solidFill>
              </a:rPr>
              <a:t>Cons.conf.idx</a:t>
            </a:r>
          </a:p>
          <a:p>
            <a:pPr marL="285750" indent="-285750">
              <a:buFont typeface="Arial" panose="020B0604020202020204" pitchFamily="34" charset="0"/>
              <a:buChar char="•"/>
            </a:pPr>
            <a:r>
              <a:rPr lang="en-IN" sz="1600" b="1">
                <a:solidFill>
                  <a:schemeClr val="accent1">
                    <a:lumMod val="50000"/>
                  </a:schemeClr>
                </a:solidFill>
              </a:rPr>
              <a:t>Euribor3m</a:t>
            </a:r>
          </a:p>
          <a:p>
            <a:pPr marL="285750" indent="-285750">
              <a:buFont typeface="Arial" panose="020B0604020202020204" pitchFamily="34" charset="0"/>
              <a:buChar char="•"/>
            </a:pPr>
            <a:r>
              <a:rPr lang="en-IN" sz="1600" b="1">
                <a:solidFill>
                  <a:schemeClr val="accent1">
                    <a:lumMod val="50000"/>
                  </a:schemeClr>
                </a:solidFill>
              </a:rPr>
              <a:t>Nr.employed</a:t>
            </a:r>
          </a:p>
          <a:p>
            <a:pPr marL="285750" indent="-285750">
              <a:buFont typeface="Arial" panose="020B0604020202020204" pitchFamily="34" charset="0"/>
              <a:buChar char="•"/>
            </a:pPr>
            <a:endParaRPr lang="en-IN" b="1">
              <a:solidFill>
                <a:schemeClr val="accent1">
                  <a:lumMod val="50000"/>
                </a:schemeClr>
              </a:solidFill>
            </a:endParaRPr>
          </a:p>
          <a:p>
            <a:pPr marL="285750" indent="-285750">
              <a:buFont typeface="Arial" panose="020B0604020202020204" pitchFamily="34" charset="0"/>
              <a:buChar char="•"/>
            </a:pPr>
            <a:endParaRPr lang="en-IN" b="1">
              <a:solidFill>
                <a:schemeClr val="accent1">
                  <a:lumMod val="50000"/>
                </a:schemeClr>
              </a:solidFill>
            </a:endParaRPr>
          </a:p>
          <a:p>
            <a:pPr marL="285750" indent="-285750">
              <a:buFont typeface="Arial" panose="020B0604020202020204" pitchFamily="34" charset="0"/>
              <a:buChar char="•"/>
            </a:pPr>
            <a:endParaRPr lang="en-IN" b="1">
              <a:solidFill>
                <a:schemeClr val="accent1">
                  <a:lumMod val="50000"/>
                </a:schemeClr>
              </a:solidFill>
            </a:endParaRPr>
          </a:p>
          <a:p>
            <a:pPr marL="285750" indent="-285750">
              <a:buFont typeface="Arial" panose="020B0604020202020204" pitchFamily="34" charset="0"/>
              <a:buChar char="•"/>
            </a:pPr>
            <a:endParaRPr lang="en-IN" b="1">
              <a:solidFill>
                <a:schemeClr val="accent1">
                  <a:lumMod val="50000"/>
                </a:schemeClr>
              </a:solidFill>
            </a:endParaRPr>
          </a:p>
          <a:p>
            <a:pPr marL="285750" indent="-285750">
              <a:buFont typeface="Arial" panose="020B0604020202020204" pitchFamily="34" charset="0"/>
              <a:buChar char="•"/>
            </a:pPr>
            <a:endParaRPr lang="en-IN" b="1">
              <a:solidFill>
                <a:schemeClr val="accent1">
                  <a:lumMod val="50000"/>
                </a:schemeClr>
              </a:solidFill>
            </a:endParaRPr>
          </a:p>
        </p:txBody>
      </p:sp>
      <p:sp>
        <p:nvSpPr>
          <p:cNvPr id="11" name="TextBox 10">
            <a:extLst>
              <a:ext uri="{FF2B5EF4-FFF2-40B4-BE49-F238E27FC236}">
                <a16:creationId xmlns:a16="http://schemas.microsoft.com/office/drawing/2014/main" id="{6913E239-1A36-DB18-1FB1-5932BBBAB632}"/>
              </a:ext>
            </a:extLst>
          </p:cNvPr>
          <p:cNvSpPr txBox="1"/>
          <p:nvPr/>
        </p:nvSpPr>
        <p:spPr>
          <a:xfrm>
            <a:off x="7248291" y="1455756"/>
            <a:ext cx="2463352" cy="4185761"/>
          </a:xfrm>
          <a:prstGeom prst="rect">
            <a:avLst/>
          </a:prstGeom>
          <a:noFill/>
        </p:spPr>
        <p:txBody>
          <a:bodyPr wrap="square" rtlCol="0">
            <a:spAutoFit/>
          </a:bodyPr>
          <a:lstStyle/>
          <a:p>
            <a:pPr marL="285750" indent="-285750">
              <a:buFont typeface="Arial" panose="020B0604020202020204" pitchFamily="34" charset="0"/>
              <a:buChar char="•"/>
            </a:pPr>
            <a:r>
              <a:rPr lang="en-IN" sz="1600" b="1">
                <a:solidFill>
                  <a:schemeClr val="accent1">
                    <a:lumMod val="50000"/>
                  </a:schemeClr>
                </a:solidFill>
              </a:rPr>
              <a:t>Job </a:t>
            </a:r>
          </a:p>
          <a:p>
            <a:pPr marL="285750" indent="-285750">
              <a:buFont typeface="Arial" panose="020B0604020202020204" pitchFamily="34" charset="0"/>
              <a:buChar char="•"/>
            </a:pPr>
            <a:r>
              <a:rPr lang="en-IN" sz="1600" b="1">
                <a:solidFill>
                  <a:schemeClr val="accent1">
                    <a:lumMod val="50000"/>
                  </a:schemeClr>
                </a:solidFill>
              </a:rPr>
              <a:t>Marital</a:t>
            </a:r>
          </a:p>
          <a:p>
            <a:pPr marL="285750" indent="-285750">
              <a:buFont typeface="Arial" panose="020B0604020202020204" pitchFamily="34" charset="0"/>
              <a:buChar char="•"/>
            </a:pPr>
            <a:r>
              <a:rPr lang="en-IN" sz="1600" b="1">
                <a:solidFill>
                  <a:schemeClr val="accent1">
                    <a:lumMod val="50000"/>
                  </a:schemeClr>
                </a:solidFill>
              </a:rPr>
              <a:t>Education</a:t>
            </a:r>
          </a:p>
          <a:p>
            <a:pPr marL="285750" indent="-285750">
              <a:buFont typeface="Arial" panose="020B0604020202020204" pitchFamily="34" charset="0"/>
              <a:buChar char="•"/>
            </a:pPr>
            <a:r>
              <a:rPr lang="en-IN" sz="1600" b="1">
                <a:solidFill>
                  <a:schemeClr val="accent1">
                    <a:lumMod val="50000"/>
                  </a:schemeClr>
                </a:solidFill>
              </a:rPr>
              <a:t>Default</a:t>
            </a:r>
          </a:p>
          <a:p>
            <a:pPr marL="285750" indent="-285750">
              <a:buFont typeface="Arial" panose="020B0604020202020204" pitchFamily="34" charset="0"/>
              <a:buChar char="•"/>
            </a:pPr>
            <a:r>
              <a:rPr lang="en-IN" sz="1600" b="1">
                <a:solidFill>
                  <a:schemeClr val="accent1">
                    <a:lumMod val="50000"/>
                  </a:schemeClr>
                </a:solidFill>
              </a:rPr>
              <a:t>Housing</a:t>
            </a:r>
          </a:p>
          <a:p>
            <a:pPr marL="285750" indent="-285750">
              <a:buFont typeface="Arial" panose="020B0604020202020204" pitchFamily="34" charset="0"/>
              <a:buChar char="•"/>
            </a:pPr>
            <a:r>
              <a:rPr lang="en-IN" sz="1600" b="1">
                <a:solidFill>
                  <a:schemeClr val="accent1">
                    <a:lumMod val="50000"/>
                  </a:schemeClr>
                </a:solidFill>
              </a:rPr>
              <a:t>Loan</a:t>
            </a:r>
          </a:p>
          <a:p>
            <a:pPr marL="285750" indent="-285750">
              <a:buFont typeface="Arial" panose="020B0604020202020204" pitchFamily="34" charset="0"/>
              <a:buChar char="•"/>
            </a:pPr>
            <a:r>
              <a:rPr lang="en-IN" sz="1600" b="1">
                <a:solidFill>
                  <a:schemeClr val="accent1">
                    <a:lumMod val="50000"/>
                  </a:schemeClr>
                </a:solidFill>
              </a:rPr>
              <a:t>Contact</a:t>
            </a:r>
          </a:p>
          <a:p>
            <a:pPr marL="285750" indent="-285750">
              <a:buFont typeface="Arial" panose="020B0604020202020204" pitchFamily="34" charset="0"/>
              <a:buChar char="•"/>
            </a:pPr>
            <a:r>
              <a:rPr lang="en-IN" sz="1600" b="1">
                <a:solidFill>
                  <a:schemeClr val="accent1">
                    <a:lumMod val="50000"/>
                  </a:schemeClr>
                </a:solidFill>
              </a:rPr>
              <a:t>Month</a:t>
            </a:r>
          </a:p>
          <a:p>
            <a:pPr marL="285750" indent="-285750">
              <a:buFont typeface="Arial" panose="020B0604020202020204" pitchFamily="34" charset="0"/>
              <a:buChar char="•"/>
            </a:pPr>
            <a:r>
              <a:rPr lang="en-IN" sz="1600" b="1">
                <a:solidFill>
                  <a:schemeClr val="accent1">
                    <a:lumMod val="50000"/>
                  </a:schemeClr>
                </a:solidFill>
              </a:rPr>
              <a:t>Day_of_week</a:t>
            </a:r>
          </a:p>
          <a:p>
            <a:pPr marL="285750" indent="-285750">
              <a:buFont typeface="Arial" panose="020B0604020202020204" pitchFamily="34" charset="0"/>
              <a:buChar char="•"/>
            </a:pPr>
            <a:r>
              <a:rPr lang="en-IN" sz="1600" b="1">
                <a:solidFill>
                  <a:schemeClr val="accent1">
                    <a:lumMod val="50000"/>
                  </a:schemeClr>
                </a:solidFill>
              </a:rPr>
              <a:t>Poutcome </a:t>
            </a:r>
          </a:p>
          <a:p>
            <a:pPr marL="285750" indent="-285750">
              <a:buFont typeface="Arial" panose="020B0604020202020204" pitchFamily="34" charset="0"/>
              <a:buChar char="•"/>
            </a:pPr>
            <a:r>
              <a:rPr lang="en-IN" sz="1600" b="1">
                <a:solidFill>
                  <a:schemeClr val="accent1">
                    <a:lumMod val="50000"/>
                  </a:schemeClr>
                </a:solidFill>
              </a:rPr>
              <a:t>Subscription Status (y)</a:t>
            </a:r>
          </a:p>
          <a:p>
            <a:pPr marL="285750" indent="-285750">
              <a:buFont typeface="Arial" panose="020B0604020202020204" pitchFamily="34" charset="0"/>
              <a:buChar char="•"/>
            </a:pPr>
            <a:endParaRPr lang="en-IN" b="1">
              <a:solidFill>
                <a:schemeClr val="accent1">
                  <a:lumMod val="50000"/>
                </a:schemeClr>
              </a:solidFill>
            </a:endParaRPr>
          </a:p>
          <a:p>
            <a:pPr marL="285750" indent="-285750">
              <a:buFont typeface="Arial" panose="020B0604020202020204" pitchFamily="34" charset="0"/>
              <a:buChar char="•"/>
            </a:pPr>
            <a:endParaRPr lang="en-IN" b="1">
              <a:solidFill>
                <a:schemeClr val="accent1">
                  <a:lumMod val="50000"/>
                </a:schemeClr>
              </a:solidFill>
            </a:endParaRPr>
          </a:p>
          <a:p>
            <a:pPr marL="285750" indent="-285750">
              <a:buFont typeface="Arial" panose="020B0604020202020204" pitchFamily="34" charset="0"/>
              <a:buChar char="•"/>
            </a:pPr>
            <a:endParaRPr lang="en-IN" b="1">
              <a:solidFill>
                <a:schemeClr val="accent1">
                  <a:lumMod val="50000"/>
                </a:schemeClr>
              </a:solidFill>
            </a:endParaRPr>
          </a:p>
          <a:p>
            <a:pPr marL="285750" indent="-285750">
              <a:buFont typeface="Arial" panose="020B0604020202020204" pitchFamily="34" charset="0"/>
              <a:buChar char="•"/>
            </a:pPr>
            <a:endParaRPr lang="en-IN" b="1">
              <a:solidFill>
                <a:schemeClr val="accent1">
                  <a:lumMod val="50000"/>
                </a:schemeClr>
              </a:solidFill>
            </a:endParaRPr>
          </a:p>
          <a:p>
            <a:pPr marL="285750" indent="-285750">
              <a:buFont typeface="Arial" panose="020B0604020202020204" pitchFamily="34" charset="0"/>
              <a:buChar char="•"/>
            </a:pPr>
            <a:endParaRPr lang="en-IN" b="1">
              <a:solidFill>
                <a:schemeClr val="accent1">
                  <a:lumMod val="50000"/>
                </a:schemeClr>
              </a:solidFill>
            </a:endParaRPr>
          </a:p>
        </p:txBody>
      </p:sp>
      <p:sp>
        <p:nvSpPr>
          <p:cNvPr id="12" name="TextBox 11">
            <a:extLst>
              <a:ext uri="{FF2B5EF4-FFF2-40B4-BE49-F238E27FC236}">
                <a16:creationId xmlns:a16="http://schemas.microsoft.com/office/drawing/2014/main" id="{655D5A60-C2AE-5E30-4265-7B5FBAE3022B}"/>
              </a:ext>
            </a:extLst>
          </p:cNvPr>
          <p:cNvSpPr txBox="1"/>
          <p:nvPr/>
        </p:nvSpPr>
        <p:spPr>
          <a:xfrm>
            <a:off x="313861" y="4586811"/>
            <a:ext cx="10868025" cy="584775"/>
          </a:xfrm>
          <a:prstGeom prst="rect">
            <a:avLst/>
          </a:prstGeom>
          <a:noFill/>
        </p:spPr>
        <p:txBody>
          <a:bodyPr wrap="square" rtlCol="0">
            <a:spAutoFit/>
          </a:bodyPr>
          <a:lstStyle/>
          <a:p>
            <a:r>
              <a:rPr lang="en-IN" sz="3200">
                <a:solidFill>
                  <a:schemeClr val="accent2"/>
                </a:solidFill>
              </a:rPr>
              <a:t>Shape of the Dataset &amp; Count of Null Values</a:t>
            </a:r>
          </a:p>
        </p:txBody>
      </p:sp>
      <p:sp>
        <p:nvSpPr>
          <p:cNvPr id="13" name="TextBox 12">
            <a:extLst>
              <a:ext uri="{FF2B5EF4-FFF2-40B4-BE49-F238E27FC236}">
                <a16:creationId xmlns:a16="http://schemas.microsoft.com/office/drawing/2014/main" id="{EE219678-D83F-AEC4-8596-C2E052948066}"/>
              </a:ext>
            </a:extLst>
          </p:cNvPr>
          <p:cNvSpPr txBox="1"/>
          <p:nvPr/>
        </p:nvSpPr>
        <p:spPr>
          <a:xfrm>
            <a:off x="313861" y="5141518"/>
            <a:ext cx="11173522" cy="1200329"/>
          </a:xfrm>
          <a:prstGeom prst="rect">
            <a:avLst/>
          </a:prstGeom>
          <a:noFill/>
        </p:spPr>
        <p:txBody>
          <a:bodyPr wrap="square" lIns="91440" tIns="45720" rIns="91440" bIns="45720" rtlCol="0" anchor="t">
            <a:spAutoFit/>
          </a:bodyPr>
          <a:lstStyle/>
          <a:p>
            <a:r>
              <a:rPr lang="en-IN" sz="2400">
                <a:solidFill>
                  <a:schemeClr val="accent1">
                    <a:lumMod val="50000"/>
                  </a:schemeClr>
                </a:solidFill>
              </a:rPr>
              <a:t>There is a total of </a:t>
            </a:r>
            <a:r>
              <a:rPr lang="en-IN" sz="2400" u="sng">
                <a:solidFill>
                  <a:schemeClr val="accent2">
                    <a:lumMod val="75000"/>
                  </a:schemeClr>
                </a:solidFill>
              </a:rPr>
              <a:t>41,188 rows and 21 columns</a:t>
            </a:r>
            <a:r>
              <a:rPr lang="en-IN" sz="2400">
                <a:solidFill>
                  <a:schemeClr val="accent1">
                    <a:lumMod val="50000"/>
                  </a:schemeClr>
                </a:solidFill>
              </a:rPr>
              <a:t> in the dataset provided. Additionally, there are </a:t>
            </a:r>
            <a:r>
              <a:rPr lang="en-IN" sz="2400" u="sng">
                <a:solidFill>
                  <a:schemeClr val="accent2">
                    <a:lumMod val="75000"/>
                  </a:schemeClr>
                </a:solidFill>
              </a:rPr>
              <a:t>no NULLs</a:t>
            </a:r>
            <a:r>
              <a:rPr lang="en-IN" sz="2400">
                <a:solidFill>
                  <a:schemeClr val="accent1">
                    <a:lumMod val="50000"/>
                  </a:schemeClr>
                </a:solidFill>
              </a:rPr>
              <a:t> in the Campaign Dataset. However, there is an </a:t>
            </a:r>
            <a:r>
              <a:rPr lang="en-IN" sz="2400" u="sng">
                <a:solidFill>
                  <a:schemeClr val="accent2">
                    <a:lumMod val="75000"/>
                  </a:schemeClr>
                </a:solidFill>
              </a:rPr>
              <a:t>“Unknown” </a:t>
            </a:r>
            <a:r>
              <a:rPr lang="en-IN" sz="2400">
                <a:solidFill>
                  <a:schemeClr val="accent1">
                    <a:lumMod val="50000"/>
                  </a:schemeClr>
                </a:solidFill>
              </a:rPr>
              <a:t>category in some categorical columns where information was either not provided or not gathered.</a:t>
            </a:r>
          </a:p>
        </p:txBody>
      </p:sp>
      <p:cxnSp>
        <p:nvCxnSpPr>
          <p:cNvPr id="6" name="Straight Connector 5">
            <a:extLst>
              <a:ext uri="{FF2B5EF4-FFF2-40B4-BE49-F238E27FC236}">
                <a16:creationId xmlns:a16="http://schemas.microsoft.com/office/drawing/2014/main" id="{8A159A00-BE31-B2D6-9DF1-8B5EBB77D864}"/>
              </a:ext>
            </a:extLst>
          </p:cNvPr>
          <p:cNvCxnSpPr>
            <a:cxnSpLocks/>
          </p:cNvCxnSpPr>
          <p:nvPr/>
        </p:nvCxnSpPr>
        <p:spPr>
          <a:xfrm>
            <a:off x="5508703" y="1226635"/>
            <a:ext cx="0" cy="3166946"/>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783229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E789E0D0-8D45-9BA8-F078-C00B86689F4B}"/>
              </a:ext>
            </a:extLst>
          </p:cNvPr>
          <p:cNvSpPr txBox="1">
            <a:spLocks/>
          </p:cNvSpPr>
          <p:nvPr/>
        </p:nvSpPr>
        <p:spPr>
          <a:xfrm>
            <a:off x="8077200" y="6492875"/>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                                             </a:t>
            </a:r>
            <a:r>
              <a:rPr lang="en-US" sz="1000" b="1">
                <a:solidFill>
                  <a:schemeClr val="bg1">
                    <a:lumMod val="50000"/>
                  </a:schemeClr>
                </a:solidFill>
                <a:latin typeface="Segoe UI" panose="020B0502040204020203" pitchFamily="34" charset="0"/>
                <a:cs typeface="Segoe UI" panose="020B0502040204020203" pitchFamily="34" charset="0"/>
              </a:rPr>
              <a:t>GO POKES | Mini Project Submission</a:t>
            </a:r>
            <a:endParaRPr lang="en-IN" b="1">
              <a:solidFill>
                <a:schemeClr val="bg1">
                  <a:lumMod val="50000"/>
                </a:schemeClr>
              </a:solidFill>
              <a:latin typeface="Segoe UI" panose="020B0502040204020203" pitchFamily="34" charset="0"/>
              <a:cs typeface="Segoe UI" panose="020B0502040204020203" pitchFamily="34" charset="0"/>
            </a:endParaRPr>
          </a:p>
        </p:txBody>
      </p:sp>
      <p:pic>
        <p:nvPicPr>
          <p:cNvPr id="4" name="Picture 6">
            <a:extLst>
              <a:ext uri="{FF2B5EF4-FFF2-40B4-BE49-F238E27FC236}">
                <a16:creationId xmlns:a16="http://schemas.microsoft.com/office/drawing/2014/main" id="{D1C68007-901E-4170-CB96-E9D82C050F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58890" y="6593041"/>
            <a:ext cx="387273" cy="20138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CA2C375B-DD3E-3659-B959-F208BA25BA92}"/>
              </a:ext>
            </a:extLst>
          </p:cNvPr>
          <p:cNvSpPr txBox="1"/>
          <p:nvPr/>
        </p:nvSpPr>
        <p:spPr>
          <a:xfrm>
            <a:off x="321451" y="208132"/>
            <a:ext cx="10868025" cy="584775"/>
          </a:xfrm>
          <a:prstGeom prst="rect">
            <a:avLst/>
          </a:prstGeom>
          <a:noFill/>
        </p:spPr>
        <p:txBody>
          <a:bodyPr wrap="square" rtlCol="0">
            <a:spAutoFit/>
          </a:bodyPr>
          <a:lstStyle/>
          <a:p>
            <a:r>
              <a:rPr lang="en-IN" sz="3200">
                <a:solidFill>
                  <a:schemeClr val="accent2"/>
                </a:solidFill>
              </a:rPr>
              <a:t>Summary Statistics for Numerical Variables </a:t>
            </a:r>
          </a:p>
        </p:txBody>
      </p:sp>
      <p:graphicFrame>
        <p:nvGraphicFramePr>
          <p:cNvPr id="8" name="Table 7">
            <a:extLst>
              <a:ext uri="{FF2B5EF4-FFF2-40B4-BE49-F238E27FC236}">
                <a16:creationId xmlns:a16="http://schemas.microsoft.com/office/drawing/2014/main" id="{C8B2CADE-4703-74C8-78BF-68CEC17E52F3}"/>
              </a:ext>
            </a:extLst>
          </p:cNvPr>
          <p:cNvGraphicFramePr>
            <a:graphicFrameLocks noGrp="1"/>
          </p:cNvGraphicFramePr>
          <p:nvPr>
            <p:extLst>
              <p:ext uri="{D42A27DB-BD31-4B8C-83A1-F6EECF244321}">
                <p14:modId xmlns:p14="http://schemas.microsoft.com/office/powerpoint/2010/main" val="1303741314"/>
              </p:ext>
            </p:extLst>
          </p:nvPr>
        </p:nvGraphicFramePr>
        <p:xfrm>
          <a:off x="1232051" y="1037581"/>
          <a:ext cx="9113732" cy="2293104"/>
        </p:xfrm>
        <a:graphic>
          <a:graphicData uri="http://schemas.openxmlformats.org/drawingml/2006/table">
            <a:tbl>
              <a:tblPr lastCol="1" bandRow="1"/>
              <a:tblGrid>
                <a:gridCol w="3166636">
                  <a:extLst>
                    <a:ext uri="{9D8B030D-6E8A-4147-A177-3AD203B41FA5}">
                      <a16:colId xmlns:a16="http://schemas.microsoft.com/office/drawing/2014/main" val="2074989831"/>
                    </a:ext>
                  </a:extLst>
                </a:gridCol>
                <a:gridCol w="1533667">
                  <a:extLst>
                    <a:ext uri="{9D8B030D-6E8A-4147-A177-3AD203B41FA5}">
                      <a16:colId xmlns:a16="http://schemas.microsoft.com/office/drawing/2014/main" val="816752011"/>
                    </a:ext>
                  </a:extLst>
                </a:gridCol>
                <a:gridCol w="1555170">
                  <a:extLst>
                    <a:ext uri="{9D8B030D-6E8A-4147-A177-3AD203B41FA5}">
                      <a16:colId xmlns:a16="http://schemas.microsoft.com/office/drawing/2014/main" val="261408950"/>
                    </a:ext>
                  </a:extLst>
                </a:gridCol>
                <a:gridCol w="700489">
                  <a:extLst>
                    <a:ext uri="{9D8B030D-6E8A-4147-A177-3AD203B41FA5}">
                      <a16:colId xmlns:a16="http://schemas.microsoft.com/office/drawing/2014/main" val="1858629927"/>
                    </a:ext>
                  </a:extLst>
                </a:gridCol>
                <a:gridCol w="703992">
                  <a:extLst>
                    <a:ext uri="{9D8B030D-6E8A-4147-A177-3AD203B41FA5}">
                      <a16:colId xmlns:a16="http://schemas.microsoft.com/office/drawing/2014/main" val="1476374224"/>
                    </a:ext>
                  </a:extLst>
                </a:gridCol>
                <a:gridCol w="1453778">
                  <a:extLst>
                    <a:ext uri="{9D8B030D-6E8A-4147-A177-3AD203B41FA5}">
                      <a16:colId xmlns:a16="http://schemas.microsoft.com/office/drawing/2014/main" val="491989379"/>
                    </a:ext>
                  </a:extLst>
                </a:gridCol>
              </a:tblGrid>
              <a:tr h="208464">
                <a:tc>
                  <a:txBody>
                    <a:bodyPr/>
                    <a:lstStyle/>
                    <a:p>
                      <a:pPr algn="ctr" fontAlgn="ctr"/>
                      <a:r>
                        <a:rPr lang="en-IN" sz="1200" b="1" i="0" u="none" strike="noStrike">
                          <a:solidFill>
                            <a:schemeClr val="accent2">
                              <a:lumMod val="75000"/>
                            </a:schemeClr>
                          </a:solidFill>
                          <a:effectLst/>
                          <a:latin typeface="+mn-lt"/>
                        </a:rPr>
                        <a:t>Summary</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200" b="1" i="0" u="none" strike="noStrike">
                          <a:solidFill>
                            <a:schemeClr val="accent2">
                              <a:lumMod val="75000"/>
                            </a:schemeClr>
                          </a:solidFill>
                          <a:effectLst/>
                          <a:latin typeface="+mn-lt"/>
                        </a:rPr>
                        <a:t>Count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200" b="1" i="0" u="none" strike="noStrike">
                          <a:solidFill>
                            <a:schemeClr val="accent2">
                              <a:lumMod val="75000"/>
                            </a:schemeClr>
                          </a:solidFill>
                          <a:effectLst/>
                          <a:latin typeface="+mn-lt"/>
                        </a:rPr>
                        <a:t>Mean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200" b="1" i="0" u="none" strike="noStrike">
                          <a:solidFill>
                            <a:schemeClr val="accent2">
                              <a:lumMod val="75000"/>
                            </a:schemeClr>
                          </a:solidFill>
                          <a:effectLst/>
                          <a:latin typeface="+mn-lt"/>
                        </a:rPr>
                        <a:t>Stddev</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200" b="1" i="0" u="none" strike="noStrike">
                          <a:solidFill>
                            <a:schemeClr val="accent2">
                              <a:lumMod val="75000"/>
                            </a:schemeClr>
                          </a:solidFill>
                          <a:effectLst/>
                          <a:latin typeface="+mn-lt"/>
                        </a:rPr>
                        <a:t>Min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200" b="1" i="0" u="none" strike="noStrike">
                          <a:solidFill>
                            <a:schemeClr val="accent2">
                              <a:lumMod val="75000"/>
                            </a:schemeClr>
                          </a:solidFill>
                          <a:effectLst/>
                          <a:latin typeface="+mn-lt"/>
                        </a:rPr>
                        <a:t>Max</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10510455"/>
                  </a:ext>
                </a:extLst>
              </a:tr>
              <a:tr h="208464">
                <a:tc>
                  <a:txBody>
                    <a:bodyPr/>
                    <a:lstStyle/>
                    <a:p>
                      <a:pPr algn="ctr" fontAlgn="b"/>
                      <a:r>
                        <a:rPr lang="en-IN" sz="1200" b="1" i="0" u="none" strike="noStrike">
                          <a:solidFill>
                            <a:schemeClr val="accent1">
                              <a:lumMod val="50000"/>
                            </a:schemeClr>
                          </a:solidFill>
                          <a:effectLst/>
                          <a:latin typeface="+mn-lt"/>
                        </a:rPr>
                        <a:t>age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1" i="0" u="none" strike="noStrike">
                          <a:solidFill>
                            <a:schemeClr val="accent1">
                              <a:lumMod val="50000"/>
                            </a:schemeClr>
                          </a:solidFill>
                          <a:effectLst/>
                          <a:latin typeface="+mn-lt"/>
                        </a:rPr>
                        <a:t>41188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1" i="0" u="none" strike="noStrike">
                          <a:solidFill>
                            <a:schemeClr val="accent1">
                              <a:lumMod val="50000"/>
                            </a:schemeClr>
                          </a:solidFill>
                          <a:effectLst/>
                          <a:latin typeface="+mn-lt"/>
                        </a:rPr>
                        <a:t>40.02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1" i="0" u="none" strike="noStrike">
                          <a:solidFill>
                            <a:schemeClr val="accent1">
                              <a:lumMod val="50000"/>
                            </a:schemeClr>
                          </a:solidFill>
                          <a:effectLst/>
                          <a:latin typeface="+mn-lt"/>
                        </a:rPr>
                        <a:t>10.42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1" i="0" u="none" strike="noStrike">
                          <a:solidFill>
                            <a:schemeClr val="accent1">
                              <a:lumMod val="50000"/>
                            </a:schemeClr>
                          </a:solidFill>
                          <a:effectLst/>
                          <a:latin typeface="+mn-lt"/>
                        </a:rPr>
                        <a:t>17.00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1" i="0" u="none" strike="noStrike">
                          <a:solidFill>
                            <a:schemeClr val="accent1">
                              <a:lumMod val="50000"/>
                            </a:schemeClr>
                          </a:solidFill>
                          <a:effectLst/>
                          <a:latin typeface="+mn-lt"/>
                        </a:rPr>
                        <a:t>98.00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9799698"/>
                  </a:ext>
                </a:extLst>
              </a:tr>
              <a:tr h="208464">
                <a:tc>
                  <a:txBody>
                    <a:bodyPr/>
                    <a:lstStyle/>
                    <a:p>
                      <a:pPr algn="ctr" fontAlgn="b"/>
                      <a:r>
                        <a:rPr lang="en-IN" sz="1200" b="1" i="0" u="none" strike="noStrike">
                          <a:solidFill>
                            <a:schemeClr val="accent1">
                              <a:lumMod val="50000"/>
                            </a:schemeClr>
                          </a:solidFill>
                          <a:effectLst/>
                          <a:latin typeface="+mn-lt"/>
                        </a:rPr>
                        <a:t>duration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1" i="0" u="none" strike="noStrike">
                          <a:solidFill>
                            <a:schemeClr val="accent1">
                              <a:lumMod val="50000"/>
                            </a:schemeClr>
                          </a:solidFill>
                          <a:effectLst/>
                          <a:latin typeface="+mn-lt"/>
                        </a:rPr>
                        <a:t>41188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1" i="0" u="none" strike="noStrike">
                          <a:solidFill>
                            <a:schemeClr val="accent1">
                              <a:lumMod val="50000"/>
                            </a:schemeClr>
                          </a:solidFill>
                          <a:effectLst/>
                          <a:latin typeface="+mn-lt"/>
                        </a:rPr>
                        <a:t>258.29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1" i="0" u="none" strike="noStrike">
                          <a:solidFill>
                            <a:schemeClr val="accent1">
                              <a:lumMod val="50000"/>
                            </a:schemeClr>
                          </a:solidFill>
                          <a:effectLst/>
                          <a:latin typeface="+mn-lt"/>
                        </a:rPr>
                        <a:t>259.28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1" i="0" u="none" strike="noStrike">
                          <a:solidFill>
                            <a:schemeClr val="accent1">
                              <a:lumMod val="50000"/>
                            </a:schemeClr>
                          </a:solidFill>
                          <a:effectLst/>
                          <a:latin typeface="+mn-lt"/>
                        </a:rPr>
                        <a:t>0.00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1" i="0" u="none" strike="noStrike">
                          <a:solidFill>
                            <a:schemeClr val="accent1">
                              <a:lumMod val="50000"/>
                            </a:schemeClr>
                          </a:solidFill>
                          <a:effectLst/>
                          <a:latin typeface="+mn-lt"/>
                        </a:rPr>
                        <a:t>4918.00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47735098"/>
                  </a:ext>
                </a:extLst>
              </a:tr>
              <a:tr h="208464">
                <a:tc>
                  <a:txBody>
                    <a:bodyPr/>
                    <a:lstStyle/>
                    <a:p>
                      <a:pPr algn="ctr" fontAlgn="b"/>
                      <a:r>
                        <a:rPr lang="en-IN" sz="1200" b="1" i="0" u="none" strike="noStrike">
                          <a:solidFill>
                            <a:schemeClr val="accent1">
                              <a:lumMod val="50000"/>
                            </a:schemeClr>
                          </a:solidFill>
                          <a:effectLst/>
                          <a:latin typeface="+mn-lt"/>
                        </a:rPr>
                        <a:t>campaign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1" i="0" u="none" strike="noStrike">
                          <a:solidFill>
                            <a:schemeClr val="accent1">
                              <a:lumMod val="50000"/>
                            </a:schemeClr>
                          </a:solidFill>
                          <a:effectLst/>
                          <a:latin typeface="+mn-lt"/>
                        </a:rPr>
                        <a:t>41188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1" i="0" u="none" strike="noStrike">
                          <a:solidFill>
                            <a:schemeClr val="accent1">
                              <a:lumMod val="50000"/>
                            </a:schemeClr>
                          </a:solidFill>
                          <a:effectLst/>
                          <a:latin typeface="+mn-lt"/>
                        </a:rPr>
                        <a:t>2.57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1" i="0" u="none" strike="noStrike">
                          <a:solidFill>
                            <a:schemeClr val="accent1">
                              <a:lumMod val="50000"/>
                            </a:schemeClr>
                          </a:solidFill>
                          <a:effectLst/>
                          <a:latin typeface="+mn-lt"/>
                        </a:rPr>
                        <a:t>2.77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1" i="0" u="none" strike="noStrike">
                          <a:solidFill>
                            <a:schemeClr val="accent1">
                              <a:lumMod val="50000"/>
                            </a:schemeClr>
                          </a:solidFill>
                          <a:effectLst/>
                          <a:latin typeface="+mn-lt"/>
                        </a:rPr>
                        <a:t>1.00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1" i="0" u="none" strike="noStrike">
                          <a:solidFill>
                            <a:schemeClr val="accent1">
                              <a:lumMod val="50000"/>
                            </a:schemeClr>
                          </a:solidFill>
                          <a:effectLst/>
                          <a:latin typeface="+mn-lt"/>
                        </a:rPr>
                        <a:t>56.00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63271830"/>
                  </a:ext>
                </a:extLst>
              </a:tr>
              <a:tr h="208464">
                <a:tc>
                  <a:txBody>
                    <a:bodyPr/>
                    <a:lstStyle/>
                    <a:p>
                      <a:pPr algn="ctr" fontAlgn="b"/>
                      <a:r>
                        <a:rPr lang="en-IN" sz="1200" b="1" i="0" u="none" strike="noStrike" err="1">
                          <a:solidFill>
                            <a:schemeClr val="accent1">
                              <a:lumMod val="50000"/>
                            </a:schemeClr>
                          </a:solidFill>
                          <a:effectLst/>
                          <a:latin typeface="+mn-lt"/>
                        </a:rPr>
                        <a:t>pdays</a:t>
                      </a:r>
                      <a:endParaRPr lang="en-IN" sz="1200" b="1" i="0" u="none" strike="noStrike">
                        <a:solidFill>
                          <a:schemeClr val="accent1">
                            <a:lumMod val="50000"/>
                          </a:schemeClr>
                        </a:solidFill>
                        <a:effectLst/>
                        <a:latin typeface="+mn-lt"/>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1" i="0" u="none" strike="noStrike">
                          <a:solidFill>
                            <a:schemeClr val="accent1">
                              <a:lumMod val="50000"/>
                            </a:schemeClr>
                          </a:solidFill>
                          <a:effectLst/>
                          <a:latin typeface="+mn-lt"/>
                        </a:rPr>
                        <a:t>41188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1" i="0" u="none" strike="noStrike">
                          <a:solidFill>
                            <a:schemeClr val="accent1">
                              <a:lumMod val="50000"/>
                            </a:schemeClr>
                          </a:solidFill>
                          <a:effectLst/>
                          <a:latin typeface="+mn-lt"/>
                        </a:rPr>
                        <a:t>962.48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1" i="0" u="none" strike="noStrike">
                          <a:solidFill>
                            <a:schemeClr val="accent1">
                              <a:lumMod val="50000"/>
                            </a:schemeClr>
                          </a:solidFill>
                          <a:effectLst/>
                          <a:latin typeface="+mn-lt"/>
                        </a:rPr>
                        <a:t>186.91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1" i="0" u="none" strike="noStrike">
                          <a:solidFill>
                            <a:schemeClr val="accent1">
                              <a:lumMod val="50000"/>
                            </a:schemeClr>
                          </a:solidFill>
                          <a:effectLst/>
                          <a:latin typeface="+mn-lt"/>
                        </a:rPr>
                        <a:t>0.00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1" i="0" u="none" strike="noStrike">
                          <a:solidFill>
                            <a:schemeClr val="accent1">
                              <a:lumMod val="50000"/>
                            </a:schemeClr>
                          </a:solidFill>
                          <a:effectLst/>
                          <a:latin typeface="+mn-lt"/>
                        </a:rPr>
                        <a:t>999.00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65203787"/>
                  </a:ext>
                </a:extLst>
              </a:tr>
              <a:tr h="208464">
                <a:tc>
                  <a:txBody>
                    <a:bodyPr/>
                    <a:lstStyle/>
                    <a:p>
                      <a:pPr algn="ctr" fontAlgn="b"/>
                      <a:r>
                        <a:rPr lang="en-IN" sz="1200" b="1" i="0" u="none" strike="noStrike">
                          <a:solidFill>
                            <a:schemeClr val="accent1">
                              <a:lumMod val="50000"/>
                            </a:schemeClr>
                          </a:solidFill>
                          <a:effectLst/>
                          <a:latin typeface="+mn-lt"/>
                        </a:rPr>
                        <a:t>previous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1" i="0" u="none" strike="noStrike">
                          <a:solidFill>
                            <a:schemeClr val="accent1">
                              <a:lumMod val="50000"/>
                            </a:schemeClr>
                          </a:solidFill>
                          <a:effectLst/>
                          <a:latin typeface="+mn-lt"/>
                        </a:rPr>
                        <a:t>41188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1" i="0" u="none" strike="noStrike">
                          <a:solidFill>
                            <a:schemeClr val="accent1">
                              <a:lumMod val="50000"/>
                            </a:schemeClr>
                          </a:solidFill>
                          <a:effectLst/>
                          <a:latin typeface="+mn-lt"/>
                        </a:rPr>
                        <a:t>0.17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1" i="0" u="none" strike="noStrike">
                          <a:solidFill>
                            <a:schemeClr val="accent1">
                              <a:lumMod val="50000"/>
                            </a:schemeClr>
                          </a:solidFill>
                          <a:effectLst/>
                          <a:latin typeface="+mn-lt"/>
                        </a:rPr>
                        <a:t>0.49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1" i="0" u="none" strike="noStrike">
                          <a:solidFill>
                            <a:schemeClr val="accent1">
                              <a:lumMod val="50000"/>
                            </a:schemeClr>
                          </a:solidFill>
                          <a:effectLst/>
                          <a:latin typeface="+mn-lt"/>
                        </a:rPr>
                        <a:t>0.00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1" i="0" u="none" strike="noStrike">
                          <a:solidFill>
                            <a:schemeClr val="accent1">
                              <a:lumMod val="50000"/>
                            </a:schemeClr>
                          </a:solidFill>
                          <a:effectLst/>
                          <a:latin typeface="+mn-lt"/>
                        </a:rPr>
                        <a:t>7.00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33243040"/>
                  </a:ext>
                </a:extLst>
              </a:tr>
              <a:tr h="208464">
                <a:tc>
                  <a:txBody>
                    <a:bodyPr/>
                    <a:lstStyle/>
                    <a:p>
                      <a:pPr algn="ctr" fontAlgn="b"/>
                      <a:r>
                        <a:rPr lang="en-IN" sz="1200" b="1" i="0" u="none" strike="noStrike">
                          <a:solidFill>
                            <a:schemeClr val="accent1">
                              <a:lumMod val="50000"/>
                            </a:schemeClr>
                          </a:solidFill>
                          <a:effectLst/>
                          <a:latin typeface="+mn-lt"/>
                        </a:rPr>
                        <a:t>emp_var_rate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1" i="0" u="none" strike="noStrike">
                          <a:solidFill>
                            <a:schemeClr val="accent1">
                              <a:lumMod val="50000"/>
                            </a:schemeClr>
                          </a:solidFill>
                          <a:effectLst/>
                          <a:latin typeface="+mn-lt"/>
                        </a:rPr>
                        <a:t>41188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1" i="0" u="none" strike="noStrike">
                          <a:solidFill>
                            <a:schemeClr val="accent1">
                              <a:lumMod val="50000"/>
                            </a:schemeClr>
                          </a:solidFill>
                          <a:effectLst/>
                          <a:latin typeface="+mn-lt"/>
                        </a:rPr>
                        <a:t>0.08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1" i="0" u="none" strike="noStrike">
                          <a:solidFill>
                            <a:schemeClr val="accent1">
                              <a:lumMod val="50000"/>
                            </a:schemeClr>
                          </a:solidFill>
                          <a:effectLst/>
                          <a:latin typeface="+mn-lt"/>
                        </a:rPr>
                        <a:t>1.57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1" i="0" u="none" strike="noStrike">
                          <a:solidFill>
                            <a:schemeClr val="accent1">
                              <a:lumMod val="50000"/>
                            </a:schemeClr>
                          </a:solidFill>
                          <a:effectLst/>
                          <a:latin typeface="+mn-lt"/>
                        </a:rPr>
                        <a:t>-3.40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1" i="0" u="none" strike="noStrike">
                          <a:solidFill>
                            <a:schemeClr val="accent1">
                              <a:lumMod val="50000"/>
                            </a:schemeClr>
                          </a:solidFill>
                          <a:effectLst/>
                          <a:latin typeface="+mn-lt"/>
                        </a:rPr>
                        <a:t>1.40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29922225"/>
                  </a:ext>
                </a:extLst>
              </a:tr>
              <a:tr h="208464">
                <a:tc>
                  <a:txBody>
                    <a:bodyPr/>
                    <a:lstStyle/>
                    <a:p>
                      <a:pPr algn="ctr" fontAlgn="b"/>
                      <a:r>
                        <a:rPr lang="en-IN" sz="1200" b="1" i="0" u="none" strike="noStrike">
                          <a:solidFill>
                            <a:schemeClr val="accent1">
                              <a:lumMod val="50000"/>
                            </a:schemeClr>
                          </a:solidFill>
                          <a:effectLst/>
                          <a:latin typeface="+mn-lt"/>
                        </a:rPr>
                        <a:t>cons_price_idx</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1" i="0" u="none" strike="noStrike">
                          <a:solidFill>
                            <a:schemeClr val="accent1">
                              <a:lumMod val="50000"/>
                            </a:schemeClr>
                          </a:solidFill>
                          <a:effectLst/>
                          <a:latin typeface="+mn-lt"/>
                        </a:rPr>
                        <a:t>41188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1" i="0" u="none" strike="noStrike">
                          <a:solidFill>
                            <a:schemeClr val="accent1">
                              <a:lumMod val="50000"/>
                            </a:schemeClr>
                          </a:solidFill>
                          <a:effectLst/>
                          <a:latin typeface="+mn-lt"/>
                        </a:rPr>
                        <a:t>93.58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1" i="0" u="none" strike="noStrike">
                          <a:solidFill>
                            <a:schemeClr val="accent1">
                              <a:lumMod val="50000"/>
                            </a:schemeClr>
                          </a:solidFill>
                          <a:effectLst/>
                          <a:latin typeface="+mn-lt"/>
                        </a:rPr>
                        <a:t>0.58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1" i="0" u="none" strike="noStrike">
                          <a:solidFill>
                            <a:schemeClr val="accent1">
                              <a:lumMod val="50000"/>
                            </a:schemeClr>
                          </a:solidFill>
                          <a:effectLst/>
                          <a:latin typeface="+mn-lt"/>
                        </a:rPr>
                        <a:t>92.20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1" i="0" u="none" strike="noStrike">
                          <a:solidFill>
                            <a:schemeClr val="accent1">
                              <a:lumMod val="50000"/>
                            </a:schemeClr>
                          </a:solidFill>
                          <a:effectLst/>
                          <a:latin typeface="+mn-lt"/>
                        </a:rPr>
                        <a:t>94.77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90296991"/>
                  </a:ext>
                </a:extLst>
              </a:tr>
              <a:tr h="208464">
                <a:tc>
                  <a:txBody>
                    <a:bodyPr/>
                    <a:lstStyle/>
                    <a:p>
                      <a:pPr algn="ctr" fontAlgn="b"/>
                      <a:r>
                        <a:rPr lang="en-IN" sz="1200" b="1" i="0" u="none" strike="noStrike">
                          <a:solidFill>
                            <a:schemeClr val="accent1">
                              <a:lumMod val="50000"/>
                            </a:schemeClr>
                          </a:solidFill>
                          <a:effectLst/>
                          <a:latin typeface="+mn-lt"/>
                        </a:rPr>
                        <a:t>cons_conf_idx</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1" i="0" u="none" strike="noStrike">
                          <a:solidFill>
                            <a:schemeClr val="accent1">
                              <a:lumMod val="50000"/>
                            </a:schemeClr>
                          </a:solidFill>
                          <a:effectLst/>
                          <a:latin typeface="+mn-lt"/>
                        </a:rPr>
                        <a:t>41188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1" i="0" u="none" strike="noStrike">
                          <a:solidFill>
                            <a:schemeClr val="accent1">
                              <a:lumMod val="50000"/>
                            </a:schemeClr>
                          </a:solidFill>
                          <a:effectLst/>
                          <a:latin typeface="+mn-lt"/>
                        </a:rPr>
                        <a:t>-40.50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1" i="0" u="none" strike="noStrike">
                          <a:solidFill>
                            <a:schemeClr val="accent1">
                              <a:lumMod val="50000"/>
                            </a:schemeClr>
                          </a:solidFill>
                          <a:effectLst/>
                          <a:latin typeface="+mn-lt"/>
                        </a:rPr>
                        <a:t>4.63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1" i="0" u="none" strike="noStrike">
                          <a:solidFill>
                            <a:schemeClr val="accent1">
                              <a:lumMod val="50000"/>
                            </a:schemeClr>
                          </a:solidFill>
                          <a:effectLst/>
                          <a:latin typeface="+mn-lt"/>
                        </a:rPr>
                        <a:t>-50.80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1" i="0" u="none" strike="noStrike">
                          <a:solidFill>
                            <a:schemeClr val="accent1">
                              <a:lumMod val="50000"/>
                            </a:schemeClr>
                          </a:solidFill>
                          <a:effectLst/>
                          <a:latin typeface="+mn-lt"/>
                        </a:rPr>
                        <a:t>-26.90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7539993"/>
                  </a:ext>
                </a:extLst>
              </a:tr>
              <a:tr h="208464">
                <a:tc>
                  <a:txBody>
                    <a:bodyPr/>
                    <a:lstStyle/>
                    <a:p>
                      <a:pPr algn="ctr" fontAlgn="b"/>
                      <a:r>
                        <a:rPr lang="en-IN" sz="1200" b="1" i="0" u="none" strike="noStrike">
                          <a:solidFill>
                            <a:schemeClr val="accent1">
                              <a:lumMod val="50000"/>
                            </a:schemeClr>
                          </a:solidFill>
                          <a:effectLst/>
                          <a:latin typeface="+mn-lt"/>
                        </a:rPr>
                        <a:t>euribor3m</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1" i="0" u="none" strike="noStrike">
                          <a:solidFill>
                            <a:schemeClr val="accent1">
                              <a:lumMod val="50000"/>
                            </a:schemeClr>
                          </a:solidFill>
                          <a:effectLst/>
                          <a:latin typeface="+mn-lt"/>
                        </a:rPr>
                        <a:t>41188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1" i="0" u="none" strike="noStrike">
                          <a:solidFill>
                            <a:schemeClr val="accent1">
                              <a:lumMod val="50000"/>
                            </a:schemeClr>
                          </a:solidFill>
                          <a:effectLst/>
                          <a:latin typeface="+mn-lt"/>
                        </a:rPr>
                        <a:t>3.62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1" i="0" u="none" strike="noStrike">
                          <a:solidFill>
                            <a:schemeClr val="accent1">
                              <a:lumMod val="50000"/>
                            </a:schemeClr>
                          </a:solidFill>
                          <a:effectLst/>
                          <a:latin typeface="+mn-lt"/>
                        </a:rPr>
                        <a:t>1.73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1" i="0" u="none" strike="noStrike">
                          <a:solidFill>
                            <a:schemeClr val="accent1">
                              <a:lumMod val="50000"/>
                            </a:schemeClr>
                          </a:solidFill>
                          <a:effectLst/>
                          <a:latin typeface="+mn-lt"/>
                        </a:rPr>
                        <a:t>0.63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1" i="0" u="none" strike="noStrike">
                          <a:solidFill>
                            <a:schemeClr val="accent1">
                              <a:lumMod val="50000"/>
                            </a:schemeClr>
                          </a:solidFill>
                          <a:effectLst/>
                          <a:latin typeface="+mn-lt"/>
                        </a:rPr>
                        <a:t>5.05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01722600"/>
                  </a:ext>
                </a:extLst>
              </a:tr>
              <a:tr h="208464">
                <a:tc>
                  <a:txBody>
                    <a:bodyPr/>
                    <a:lstStyle/>
                    <a:p>
                      <a:pPr algn="ctr" fontAlgn="b"/>
                      <a:r>
                        <a:rPr lang="en-IN" sz="1200" b="1" i="0" u="none" strike="noStrike">
                          <a:solidFill>
                            <a:schemeClr val="accent1">
                              <a:lumMod val="50000"/>
                            </a:schemeClr>
                          </a:solidFill>
                          <a:effectLst/>
                          <a:latin typeface="+mn-lt"/>
                        </a:rPr>
                        <a:t>nr_employed</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1" i="0" u="none" strike="noStrike">
                          <a:solidFill>
                            <a:schemeClr val="accent1">
                              <a:lumMod val="50000"/>
                            </a:schemeClr>
                          </a:solidFill>
                          <a:effectLst/>
                          <a:latin typeface="+mn-lt"/>
                        </a:rPr>
                        <a:t>41188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1" i="0" u="none" strike="noStrike">
                          <a:solidFill>
                            <a:schemeClr val="accent1">
                              <a:lumMod val="50000"/>
                            </a:schemeClr>
                          </a:solidFill>
                          <a:effectLst/>
                          <a:latin typeface="+mn-lt"/>
                        </a:rPr>
                        <a:t>5167.04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1" i="0" u="none" strike="noStrike">
                          <a:solidFill>
                            <a:schemeClr val="accent1">
                              <a:lumMod val="50000"/>
                            </a:schemeClr>
                          </a:solidFill>
                          <a:effectLst/>
                          <a:latin typeface="+mn-lt"/>
                        </a:rPr>
                        <a:t>72.25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1" i="0" u="none" strike="noStrike">
                          <a:solidFill>
                            <a:schemeClr val="accent1">
                              <a:lumMod val="50000"/>
                            </a:schemeClr>
                          </a:solidFill>
                          <a:effectLst/>
                          <a:latin typeface="+mn-lt"/>
                        </a:rPr>
                        <a:t>4963.60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1" i="0" u="none" strike="noStrike">
                          <a:solidFill>
                            <a:schemeClr val="accent1">
                              <a:lumMod val="50000"/>
                            </a:schemeClr>
                          </a:solidFill>
                          <a:effectLst/>
                          <a:latin typeface="+mn-lt"/>
                        </a:rPr>
                        <a:t>5228.10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31093230"/>
                  </a:ext>
                </a:extLst>
              </a:tr>
            </a:tbl>
          </a:graphicData>
        </a:graphic>
      </p:graphicFrame>
      <p:sp>
        <p:nvSpPr>
          <p:cNvPr id="2" name="TextBox 1">
            <a:extLst>
              <a:ext uri="{FF2B5EF4-FFF2-40B4-BE49-F238E27FC236}">
                <a16:creationId xmlns:a16="http://schemas.microsoft.com/office/drawing/2014/main" id="{CB752238-6C20-1397-113A-BEAD7DC72231}"/>
              </a:ext>
            </a:extLst>
          </p:cNvPr>
          <p:cNvSpPr txBox="1"/>
          <p:nvPr/>
        </p:nvSpPr>
        <p:spPr>
          <a:xfrm>
            <a:off x="302710" y="3428547"/>
            <a:ext cx="10868025" cy="584775"/>
          </a:xfrm>
          <a:prstGeom prst="rect">
            <a:avLst/>
          </a:prstGeom>
          <a:noFill/>
        </p:spPr>
        <p:txBody>
          <a:bodyPr wrap="square" rtlCol="0">
            <a:spAutoFit/>
          </a:bodyPr>
          <a:lstStyle/>
          <a:p>
            <a:r>
              <a:rPr lang="en-IN" sz="3200">
                <a:solidFill>
                  <a:schemeClr val="accent2"/>
                </a:solidFill>
              </a:rPr>
              <a:t>Unique Values of Categorical Columns</a:t>
            </a:r>
          </a:p>
        </p:txBody>
      </p:sp>
      <p:pic>
        <p:nvPicPr>
          <p:cNvPr id="9" name="Picture 8">
            <a:extLst>
              <a:ext uri="{FF2B5EF4-FFF2-40B4-BE49-F238E27FC236}">
                <a16:creationId xmlns:a16="http://schemas.microsoft.com/office/drawing/2014/main" id="{474EA52D-5AAF-86C2-9FCD-6A635CF220D8}"/>
              </a:ext>
            </a:extLst>
          </p:cNvPr>
          <p:cNvPicPr>
            <a:picLocks noChangeAspect="1"/>
          </p:cNvPicPr>
          <p:nvPr/>
        </p:nvPicPr>
        <p:blipFill>
          <a:blip r:embed="rId3"/>
          <a:stretch>
            <a:fillRect/>
          </a:stretch>
        </p:blipFill>
        <p:spPr>
          <a:xfrm>
            <a:off x="1078284" y="4034275"/>
            <a:ext cx="1220778" cy="2683694"/>
          </a:xfrm>
          <a:prstGeom prst="rect">
            <a:avLst/>
          </a:prstGeom>
        </p:spPr>
      </p:pic>
      <p:pic>
        <p:nvPicPr>
          <p:cNvPr id="11" name="Picture 10">
            <a:extLst>
              <a:ext uri="{FF2B5EF4-FFF2-40B4-BE49-F238E27FC236}">
                <a16:creationId xmlns:a16="http://schemas.microsoft.com/office/drawing/2014/main" id="{1BB40219-9A9D-903A-855D-74D8B85A034C}"/>
              </a:ext>
            </a:extLst>
          </p:cNvPr>
          <p:cNvPicPr>
            <a:picLocks noChangeAspect="1"/>
          </p:cNvPicPr>
          <p:nvPr/>
        </p:nvPicPr>
        <p:blipFill>
          <a:blip r:embed="rId4"/>
          <a:stretch>
            <a:fillRect/>
          </a:stretch>
        </p:blipFill>
        <p:spPr>
          <a:xfrm>
            <a:off x="2513319" y="4034275"/>
            <a:ext cx="790685" cy="1276528"/>
          </a:xfrm>
          <a:prstGeom prst="rect">
            <a:avLst/>
          </a:prstGeom>
        </p:spPr>
      </p:pic>
      <p:pic>
        <p:nvPicPr>
          <p:cNvPr id="13" name="Picture 12">
            <a:extLst>
              <a:ext uri="{FF2B5EF4-FFF2-40B4-BE49-F238E27FC236}">
                <a16:creationId xmlns:a16="http://schemas.microsoft.com/office/drawing/2014/main" id="{C9C1C1B2-5DB6-8F31-5771-367C29FB3CAD}"/>
              </a:ext>
            </a:extLst>
          </p:cNvPr>
          <p:cNvPicPr>
            <a:picLocks noChangeAspect="1"/>
          </p:cNvPicPr>
          <p:nvPr/>
        </p:nvPicPr>
        <p:blipFill>
          <a:blip r:embed="rId5"/>
          <a:stretch>
            <a:fillRect/>
          </a:stretch>
        </p:blipFill>
        <p:spPr>
          <a:xfrm>
            <a:off x="3518260" y="4086422"/>
            <a:ext cx="1552792" cy="1867161"/>
          </a:xfrm>
          <a:prstGeom prst="rect">
            <a:avLst/>
          </a:prstGeom>
        </p:spPr>
      </p:pic>
      <p:pic>
        <p:nvPicPr>
          <p:cNvPr id="15" name="Picture 14">
            <a:extLst>
              <a:ext uri="{FF2B5EF4-FFF2-40B4-BE49-F238E27FC236}">
                <a16:creationId xmlns:a16="http://schemas.microsoft.com/office/drawing/2014/main" id="{3838326D-6769-9FEB-7726-462665D57DAD}"/>
              </a:ext>
            </a:extLst>
          </p:cNvPr>
          <p:cNvPicPr>
            <a:picLocks noChangeAspect="1"/>
          </p:cNvPicPr>
          <p:nvPr/>
        </p:nvPicPr>
        <p:blipFill>
          <a:blip r:embed="rId6"/>
          <a:stretch>
            <a:fillRect/>
          </a:stretch>
        </p:blipFill>
        <p:spPr>
          <a:xfrm>
            <a:off x="2532371" y="5498429"/>
            <a:ext cx="752580" cy="1095528"/>
          </a:xfrm>
          <a:prstGeom prst="rect">
            <a:avLst/>
          </a:prstGeom>
        </p:spPr>
      </p:pic>
      <p:pic>
        <p:nvPicPr>
          <p:cNvPr id="17" name="Picture 16">
            <a:extLst>
              <a:ext uri="{FF2B5EF4-FFF2-40B4-BE49-F238E27FC236}">
                <a16:creationId xmlns:a16="http://schemas.microsoft.com/office/drawing/2014/main" id="{1C7DBBDA-97BA-373C-E579-DCAF82590FF4}"/>
              </a:ext>
            </a:extLst>
          </p:cNvPr>
          <p:cNvPicPr>
            <a:picLocks noChangeAspect="1"/>
          </p:cNvPicPr>
          <p:nvPr/>
        </p:nvPicPr>
        <p:blipFill>
          <a:blip r:embed="rId7"/>
          <a:stretch>
            <a:fillRect/>
          </a:stretch>
        </p:blipFill>
        <p:spPr>
          <a:xfrm>
            <a:off x="5285308" y="4044141"/>
            <a:ext cx="790685" cy="1114581"/>
          </a:xfrm>
          <a:prstGeom prst="rect">
            <a:avLst/>
          </a:prstGeom>
        </p:spPr>
      </p:pic>
      <p:pic>
        <p:nvPicPr>
          <p:cNvPr id="19" name="Picture 18">
            <a:extLst>
              <a:ext uri="{FF2B5EF4-FFF2-40B4-BE49-F238E27FC236}">
                <a16:creationId xmlns:a16="http://schemas.microsoft.com/office/drawing/2014/main" id="{2D4CB4B6-4AD4-171E-1ACC-3B98F892AAFA}"/>
              </a:ext>
            </a:extLst>
          </p:cNvPr>
          <p:cNvPicPr>
            <a:picLocks noChangeAspect="1"/>
          </p:cNvPicPr>
          <p:nvPr/>
        </p:nvPicPr>
        <p:blipFill>
          <a:blip r:embed="rId8"/>
          <a:stretch>
            <a:fillRect/>
          </a:stretch>
        </p:blipFill>
        <p:spPr>
          <a:xfrm>
            <a:off x="5313886" y="5376122"/>
            <a:ext cx="733527" cy="1076475"/>
          </a:xfrm>
          <a:prstGeom prst="rect">
            <a:avLst/>
          </a:prstGeom>
        </p:spPr>
      </p:pic>
      <p:pic>
        <p:nvPicPr>
          <p:cNvPr id="21" name="Picture 20">
            <a:extLst>
              <a:ext uri="{FF2B5EF4-FFF2-40B4-BE49-F238E27FC236}">
                <a16:creationId xmlns:a16="http://schemas.microsoft.com/office/drawing/2014/main" id="{09B16EFA-3EBB-9AFA-00B4-46C9C2C13DC0}"/>
              </a:ext>
            </a:extLst>
          </p:cNvPr>
          <p:cNvPicPr>
            <a:picLocks noChangeAspect="1"/>
          </p:cNvPicPr>
          <p:nvPr/>
        </p:nvPicPr>
        <p:blipFill>
          <a:blip r:embed="rId9"/>
          <a:stretch>
            <a:fillRect/>
          </a:stretch>
        </p:blipFill>
        <p:spPr>
          <a:xfrm>
            <a:off x="6290249" y="3988560"/>
            <a:ext cx="924054" cy="1047896"/>
          </a:xfrm>
          <a:prstGeom prst="rect">
            <a:avLst/>
          </a:prstGeom>
        </p:spPr>
      </p:pic>
      <p:pic>
        <p:nvPicPr>
          <p:cNvPr id="23" name="Picture 22">
            <a:extLst>
              <a:ext uri="{FF2B5EF4-FFF2-40B4-BE49-F238E27FC236}">
                <a16:creationId xmlns:a16="http://schemas.microsoft.com/office/drawing/2014/main" id="{5043CC26-CD0C-65A7-0D74-BE8D273B2CF2}"/>
              </a:ext>
            </a:extLst>
          </p:cNvPr>
          <p:cNvPicPr>
            <a:picLocks noChangeAspect="1"/>
          </p:cNvPicPr>
          <p:nvPr/>
        </p:nvPicPr>
        <p:blipFill>
          <a:blip r:embed="rId10"/>
          <a:stretch>
            <a:fillRect/>
          </a:stretch>
        </p:blipFill>
        <p:spPr>
          <a:xfrm>
            <a:off x="7301261" y="4086422"/>
            <a:ext cx="599948" cy="2607048"/>
          </a:xfrm>
          <a:prstGeom prst="rect">
            <a:avLst/>
          </a:prstGeom>
        </p:spPr>
      </p:pic>
      <p:pic>
        <p:nvPicPr>
          <p:cNvPr id="25" name="Picture 24">
            <a:extLst>
              <a:ext uri="{FF2B5EF4-FFF2-40B4-BE49-F238E27FC236}">
                <a16:creationId xmlns:a16="http://schemas.microsoft.com/office/drawing/2014/main" id="{D89B7B57-E4CD-9223-A7B1-FE229DEDBF28}"/>
              </a:ext>
            </a:extLst>
          </p:cNvPr>
          <p:cNvPicPr>
            <a:picLocks noChangeAspect="1"/>
          </p:cNvPicPr>
          <p:nvPr/>
        </p:nvPicPr>
        <p:blipFill>
          <a:blip r:embed="rId11"/>
          <a:stretch>
            <a:fillRect/>
          </a:stretch>
        </p:blipFill>
        <p:spPr>
          <a:xfrm>
            <a:off x="8030690" y="4086422"/>
            <a:ext cx="1019317" cy="1428949"/>
          </a:xfrm>
          <a:prstGeom prst="rect">
            <a:avLst/>
          </a:prstGeom>
        </p:spPr>
      </p:pic>
      <p:pic>
        <p:nvPicPr>
          <p:cNvPr id="27" name="Picture 26">
            <a:extLst>
              <a:ext uri="{FF2B5EF4-FFF2-40B4-BE49-F238E27FC236}">
                <a16:creationId xmlns:a16="http://schemas.microsoft.com/office/drawing/2014/main" id="{FEBA16C6-FA48-4F21-35F0-93E34F0FC4E8}"/>
              </a:ext>
            </a:extLst>
          </p:cNvPr>
          <p:cNvPicPr>
            <a:picLocks noChangeAspect="1"/>
          </p:cNvPicPr>
          <p:nvPr/>
        </p:nvPicPr>
        <p:blipFill rotWithShape="1">
          <a:blip r:embed="rId12"/>
          <a:srcRect l="-7679" t="1505" r="45211" b="44966"/>
          <a:stretch/>
        </p:blipFill>
        <p:spPr>
          <a:xfrm>
            <a:off x="9112743" y="4078744"/>
            <a:ext cx="1249680" cy="1045373"/>
          </a:xfrm>
          <a:prstGeom prst="rect">
            <a:avLst/>
          </a:prstGeom>
        </p:spPr>
      </p:pic>
      <p:pic>
        <p:nvPicPr>
          <p:cNvPr id="29" name="Picture 28">
            <a:extLst>
              <a:ext uri="{FF2B5EF4-FFF2-40B4-BE49-F238E27FC236}">
                <a16:creationId xmlns:a16="http://schemas.microsoft.com/office/drawing/2014/main" id="{D8B7B96D-8CE6-44C3-7681-695AFA8CF3A3}"/>
              </a:ext>
            </a:extLst>
          </p:cNvPr>
          <p:cNvPicPr>
            <a:picLocks noChangeAspect="1"/>
          </p:cNvPicPr>
          <p:nvPr/>
        </p:nvPicPr>
        <p:blipFill>
          <a:blip r:embed="rId13"/>
          <a:stretch>
            <a:fillRect/>
          </a:stretch>
        </p:blipFill>
        <p:spPr>
          <a:xfrm>
            <a:off x="10515812" y="4036191"/>
            <a:ext cx="428685" cy="952633"/>
          </a:xfrm>
          <a:prstGeom prst="rect">
            <a:avLst/>
          </a:prstGeom>
        </p:spPr>
      </p:pic>
    </p:spTree>
    <p:extLst>
      <p:ext uri="{BB962C8B-B14F-4D97-AF65-F5344CB8AC3E}">
        <p14:creationId xmlns:p14="http://schemas.microsoft.com/office/powerpoint/2010/main" val="36610764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E368E57B-D674-1420-2DCB-854352ECB8AD}"/>
              </a:ext>
            </a:extLst>
          </p:cNvPr>
          <p:cNvSpPr txBox="1">
            <a:spLocks/>
          </p:cNvSpPr>
          <p:nvPr/>
        </p:nvSpPr>
        <p:spPr>
          <a:xfrm>
            <a:off x="8077200" y="6492875"/>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                                             </a:t>
            </a:r>
            <a:r>
              <a:rPr lang="en-US" sz="1000" b="1">
                <a:solidFill>
                  <a:schemeClr val="bg1">
                    <a:lumMod val="50000"/>
                  </a:schemeClr>
                </a:solidFill>
                <a:latin typeface="Segoe UI" panose="020B0502040204020203" pitchFamily="34" charset="0"/>
                <a:cs typeface="Segoe UI" panose="020B0502040204020203" pitchFamily="34" charset="0"/>
              </a:rPr>
              <a:t>GO POKES | Mini Project Submission</a:t>
            </a:r>
            <a:endParaRPr lang="en-IN" b="1">
              <a:solidFill>
                <a:schemeClr val="bg1">
                  <a:lumMod val="50000"/>
                </a:schemeClr>
              </a:solidFill>
              <a:latin typeface="Segoe UI" panose="020B0502040204020203" pitchFamily="34" charset="0"/>
              <a:cs typeface="Segoe UI" panose="020B0502040204020203" pitchFamily="34" charset="0"/>
            </a:endParaRPr>
          </a:p>
        </p:txBody>
      </p:sp>
      <p:pic>
        <p:nvPicPr>
          <p:cNvPr id="4" name="Picture 6">
            <a:extLst>
              <a:ext uri="{FF2B5EF4-FFF2-40B4-BE49-F238E27FC236}">
                <a16:creationId xmlns:a16="http://schemas.microsoft.com/office/drawing/2014/main" id="{3752CE32-467A-4D29-4166-BABD51F358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58890" y="6593041"/>
            <a:ext cx="387273" cy="20138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6A541C32-9B36-9514-08B4-F0CBDDA0F117}"/>
              </a:ext>
            </a:extLst>
          </p:cNvPr>
          <p:cNvSpPr txBox="1"/>
          <p:nvPr/>
        </p:nvSpPr>
        <p:spPr>
          <a:xfrm>
            <a:off x="291557" y="208772"/>
            <a:ext cx="10868025" cy="1077218"/>
          </a:xfrm>
          <a:prstGeom prst="rect">
            <a:avLst/>
          </a:prstGeom>
          <a:noFill/>
        </p:spPr>
        <p:txBody>
          <a:bodyPr wrap="square" rtlCol="0">
            <a:spAutoFit/>
          </a:bodyPr>
          <a:lstStyle/>
          <a:p>
            <a:r>
              <a:rPr lang="en-IN" sz="3200">
                <a:solidFill>
                  <a:schemeClr val="accent2"/>
                </a:solidFill>
              </a:rPr>
              <a:t>Univariate Analysis - Distribution of Feature Columns – Age, Campaign, Duration, PDays  </a:t>
            </a:r>
          </a:p>
        </p:txBody>
      </p:sp>
      <p:pic>
        <p:nvPicPr>
          <p:cNvPr id="7" name="Picture 6">
            <a:extLst>
              <a:ext uri="{FF2B5EF4-FFF2-40B4-BE49-F238E27FC236}">
                <a16:creationId xmlns:a16="http://schemas.microsoft.com/office/drawing/2014/main" id="{508847BC-4674-A1DE-9B7F-46D6D7E93761}"/>
              </a:ext>
            </a:extLst>
          </p:cNvPr>
          <p:cNvPicPr>
            <a:picLocks noChangeAspect="1"/>
          </p:cNvPicPr>
          <p:nvPr/>
        </p:nvPicPr>
        <p:blipFill>
          <a:blip r:embed="rId3"/>
          <a:stretch>
            <a:fillRect/>
          </a:stretch>
        </p:blipFill>
        <p:spPr>
          <a:xfrm>
            <a:off x="110565" y="1551390"/>
            <a:ext cx="3562847" cy="2305372"/>
          </a:xfrm>
          <a:prstGeom prst="rect">
            <a:avLst/>
          </a:prstGeom>
        </p:spPr>
      </p:pic>
      <p:pic>
        <p:nvPicPr>
          <p:cNvPr id="9" name="Picture 8">
            <a:extLst>
              <a:ext uri="{FF2B5EF4-FFF2-40B4-BE49-F238E27FC236}">
                <a16:creationId xmlns:a16="http://schemas.microsoft.com/office/drawing/2014/main" id="{FB7142CE-A425-0914-BCC2-E63A963AD3B9}"/>
              </a:ext>
            </a:extLst>
          </p:cNvPr>
          <p:cNvPicPr>
            <a:picLocks noChangeAspect="1"/>
          </p:cNvPicPr>
          <p:nvPr/>
        </p:nvPicPr>
        <p:blipFill>
          <a:blip r:embed="rId4"/>
          <a:stretch>
            <a:fillRect/>
          </a:stretch>
        </p:blipFill>
        <p:spPr>
          <a:xfrm>
            <a:off x="120091" y="4097143"/>
            <a:ext cx="3553321" cy="2495898"/>
          </a:xfrm>
          <a:prstGeom prst="rect">
            <a:avLst/>
          </a:prstGeom>
        </p:spPr>
      </p:pic>
      <p:pic>
        <p:nvPicPr>
          <p:cNvPr id="11" name="Picture 10">
            <a:extLst>
              <a:ext uri="{FF2B5EF4-FFF2-40B4-BE49-F238E27FC236}">
                <a16:creationId xmlns:a16="http://schemas.microsoft.com/office/drawing/2014/main" id="{06B62F1B-B1AA-6E22-183A-77EC1E5E167C}"/>
              </a:ext>
            </a:extLst>
          </p:cNvPr>
          <p:cNvPicPr>
            <a:picLocks noChangeAspect="1"/>
          </p:cNvPicPr>
          <p:nvPr/>
        </p:nvPicPr>
        <p:blipFill>
          <a:blip r:embed="rId5"/>
          <a:stretch>
            <a:fillRect/>
          </a:stretch>
        </p:blipFill>
        <p:spPr>
          <a:xfrm>
            <a:off x="4272997" y="1503759"/>
            <a:ext cx="3467584" cy="2353003"/>
          </a:xfrm>
          <a:prstGeom prst="rect">
            <a:avLst/>
          </a:prstGeom>
        </p:spPr>
      </p:pic>
      <p:pic>
        <p:nvPicPr>
          <p:cNvPr id="13" name="Picture 12">
            <a:extLst>
              <a:ext uri="{FF2B5EF4-FFF2-40B4-BE49-F238E27FC236}">
                <a16:creationId xmlns:a16="http://schemas.microsoft.com/office/drawing/2014/main" id="{75D85CE2-63AF-8A3C-99DE-074FCDCBF4FB}"/>
              </a:ext>
            </a:extLst>
          </p:cNvPr>
          <p:cNvPicPr>
            <a:picLocks noChangeAspect="1"/>
          </p:cNvPicPr>
          <p:nvPr/>
        </p:nvPicPr>
        <p:blipFill>
          <a:blip r:embed="rId6"/>
          <a:stretch>
            <a:fillRect/>
          </a:stretch>
        </p:blipFill>
        <p:spPr>
          <a:xfrm>
            <a:off x="4272997" y="4192406"/>
            <a:ext cx="3429479" cy="2400635"/>
          </a:xfrm>
          <a:prstGeom prst="rect">
            <a:avLst/>
          </a:prstGeom>
        </p:spPr>
      </p:pic>
      <p:cxnSp>
        <p:nvCxnSpPr>
          <p:cNvPr id="14" name="Straight Connector 13">
            <a:extLst>
              <a:ext uri="{FF2B5EF4-FFF2-40B4-BE49-F238E27FC236}">
                <a16:creationId xmlns:a16="http://schemas.microsoft.com/office/drawing/2014/main" id="{07E0A52E-7E00-94F3-C2C2-1A7D26C6F887}"/>
              </a:ext>
            </a:extLst>
          </p:cNvPr>
          <p:cNvCxnSpPr>
            <a:cxnSpLocks/>
          </p:cNvCxnSpPr>
          <p:nvPr/>
        </p:nvCxnSpPr>
        <p:spPr>
          <a:xfrm>
            <a:off x="8077200" y="1551390"/>
            <a:ext cx="11151" cy="4788252"/>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EBBD639C-F48F-A2D9-FDDB-781637CDDF98}"/>
              </a:ext>
            </a:extLst>
          </p:cNvPr>
          <p:cNvSpPr txBox="1"/>
          <p:nvPr/>
        </p:nvSpPr>
        <p:spPr>
          <a:xfrm>
            <a:off x="8424970" y="2117824"/>
            <a:ext cx="3189249" cy="3785652"/>
          </a:xfrm>
          <a:prstGeom prst="rect">
            <a:avLst/>
          </a:prstGeom>
          <a:noFill/>
        </p:spPr>
        <p:txBody>
          <a:bodyPr wrap="square" lIns="91440" tIns="45720" rIns="91440" bIns="45720" rtlCol="0" anchor="t">
            <a:spAutoFit/>
          </a:bodyPr>
          <a:lstStyle/>
          <a:p>
            <a:pPr marL="285750" indent="-285750">
              <a:buFont typeface="Arial" panose="020B0604020202020204" pitchFamily="34" charset="0"/>
              <a:buChar char="•"/>
            </a:pPr>
            <a:r>
              <a:rPr lang="en-IN" sz="2000">
                <a:solidFill>
                  <a:schemeClr val="accent1">
                    <a:lumMod val="50000"/>
                  </a:schemeClr>
                </a:solidFill>
              </a:rPr>
              <a:t>Age is right skewed with mean centred around 35</a:t>
            </a:r>
          </a:p>
          <a:p>
            <a:pPr marL="285750" indent="-285750">
              <a:buFont typeface="Arial" panose="020B0604020202020204" pitchFamily="34" charset="0"/>
              <a:buChar char="•"/>
            </a:pPr>
            <a:endParaRPr lang="en-IN" sz="2000">
              <a:solidFill>
                <a:schemeClr val="accent1">
                  <a:lumMod val="50000"/>
                </a:schemeClr>
              </a:solidFill>
            </a:endParaRPr>
          </a:p>
          <a:p>
            <a:pPr marL="285750" indent="-285750">
              <a:buFont typeface="Arial" panose="020B0604020202020204" pitchFamily="34" charset="0"/>
              <a:buChar char="•"/>
            </a:pPr>
            <a:r>
              <a:rPr lang="en-IN" sz="2000">
                <a:solidFill>
                  <a:schemeClr val="accent1">
                    <a:lumMod val="50000"/>
                  </a:schemeClr>
                </a:solidFill>
              </a:rPr>
              <a:t>Both campaign and duration has peaked and low range distribution</a:t>
            </a:r>
            <a:endParaRPr lang="en-IN" sz="2000">
              <a:solidFill>
                <a:schemeClr val="accent1">
                  <a:lumMod val="50000"/>
                </a:schemeClr>
              </a:solidFill>
              <a:cs typeface="Calibri"/>
            </a:endParaRPr>
          </a:p>
          <a:p>
            <a:pPr marL="285750" indent="-285750">
              <a:buFont typeface="Arial" panose="020B0604020202020204" pitchFamily="34" charset="0"/>
              <a:buChar char="•"/>
            </a:pPr>
            <a:endParaRPr lang="en-IN" sz="2000">
              <a:solidFill>
                <a:schemeClr val="accent1">
                  <a:lumMod val="50000"/>
                </a:schemeClr>
              </a:solidFill>
            </a:endParaRPr>
          </a:p>
          <a:p>
            <a:pPr marL="285750" indent="-285750">
              <a:buFont typeface="Arial" panose="020B0604020202020204" pitchFamily="34" charset="0"/>
              <a:buChar char="•"/>
            </a:pPr>
            <a:r>
              <a:rPr lang="en-IN" sz="2000" err="1">
                <a:solidFill>
                  <a:schemeClr val="accent1">
                    <a:lumMod val="50000"/>
                  </a:schemeClr>
                </a:solidFill>
              </a:rPr>
              <a:t>Pdays</a:t>
            </a:r>
            <a:r>
              <a:rPr lang="en-IN" sz="2000">
                <a:solidFill>
                  <a:schemeClr val="accent1">
                    <a:lumMod val="50000"/>
                  </a:schemeClr>
                </a:solidFill>
              </a:rPr>
              <a:t> has an asymmetric distribution with values primarily concentrated in the extreme ends of the distribution</a:t>
            </a:r>
            <a:endParaRPr lang="en-IN" sz="2000">
              <a:solidFill>
                <a:schemeClr val="accent1">
                  <a:lumMod val="50000"/>
                </a:schemeClr>
              </a:solidFill>
              <a:cs typeface="Calibri"/>
            </a:endParaRPr>
          </a:p>
        </p:txBody>
      </p:sp>
    </p:spTree>
    <p:extLst>
      <p:ext uri="{BB962C8B-B14F-4D97-AF65-F5344CB8AC3E}">
        <p14:creationId xmlns:p14="http://schemas.microsoft.com/office/powerpoint/2010/main" val="30034926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E368E57B-D674-1420-2DCB-854352ECB8AD}"/>
              </a:ext>
            </a:extLst>
          </p:cNvPr>
          <p:cNvSpPr txBox="1">
            <a:spLocks/>
          </p:cNvSpPr>
          <p:nvPr/>
        </p:nvSpPr>
        <p:spPr>
          <a:xfrm>
            <a:off x="8077200" y="6492875"/>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                                             </a:t>
            </a:r>
            <a:r>
              <a:rPr lang="en-US" sz="1000" b="1">
                <a:solidFill>
                  <a:schemeClr val="bg1">
                    <a:lumMod val="50000"/>
                  </a:schemeClr>
                </a:solidFill>
                <a:latin typeface="Segoe UI" panose="020B0502040204020203" pitchFamily="34" charset="0"/>
                <a:cs typeface="Segoe UI" panose="020B0502040204020203" pitchFamily="34" charset="0"/>
              </a:rPr>
              <a:t>GO POKES | Mini Project Submission</a:t>
            </a:r>
            <a:endParaRPr lang="en-IN" b="1">
              <a:solidFill>
                <a:schemeClr val="bg1">
                  <a:lumMod val="50000"/>
                </a:schemeClr>
              </a:solidFill>
              <a:latin typeface="Segoe UI" panose="020B0502040204020203" pitchFamily="34" charset="0"/>
              <a:cs typeface="Segoe UI" panose="020B0502040204020203" pitchFamily="34" charset="0"/>
            </a:endParaRPr>
          </a:p>
        </p:txBody>
      </p:sp>
      <p:pic>
        <p:nvPicPr>
          <p:cNvPr id="4" name="Picture 6">
            <a:extLst>
              <a:ext uri="{FF2B5EF4-FFF2-40B4-BE49-F238E27FC236}">
                <a16:creationId xmlns:a16="http://schemas.microsoft.com/office/drawing/2014/main" id="{3752CE32-467A-4D29-4166-BABD51F358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58890" y="6593041"/>
            <a:ext cx="387273" cy="20138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6A541C32-9B36-9514-08B4-F0CBDDA0F117}"/>
              </a:ext>
            </a:extLst>
          </p:cNvPr>
          <p:cNvSpPr txBox="1"/>
          <p:nvPr/>
        </p:nvSpPr>
        <p:spPr>
          <a:xfrm>
            <a:off x="291557" y="209426"/>
            <a:ext cx="10868025" cy="1077218"/>
          </a:xfrm>
          <a:prstGeom prst="rect">
            <a:avLst/>
          </a:prstGeom>
          <a:noFill/>
        </p:spPr>
        <p:txBody>
          <a:bodyPr wrap="square" rtlCol="0">
            <a:spAutoFit/>
          </a:bodyPr>
          <a:lstStyle/>
          <a:p>
            <a:r>
              <a:rPr lang="en-IN" sz="3200">
                <a:solidFill>
                  <a:schemeClr val="accent2"/>
                </a:solidFill>
              </a:rPr>
              <a:t>Univariate Analysis - Distribution of Feature Columns – Previous, emp_var_rate, cons_price_idx, cons_conf_idx  </a:t>
            </a:r>
          </a:p>
        </p:txBody>
      </p:sp>
      <p:cxnSp>
        <p:nvCxnSpPr>
          <p:cNvPr id="14" name="Straight Connector 13">
            <a:extLst>
              <a:ext uri="{FF2B5EF4-FFF2-40B4-BE49-F238E27FC236}">
                <a16:creationId xmlns:a16="http://schemas.microsoft.com/office/drawing/2014/main" id="{07E0A52E-7E00-94F3-C2C2-1A7D26C6F887}"/>
              </a:ext>
            </a:extLst>
          </p:cNvPr>
          <p:cNvCxnSpPr>
            <a:cxnSpLocks/>
          </p:cNvCxnSpPr>
          <p:nvPr/>
        </p:nvCxnSpPr>
        <p:spPr>
          <a:xfrm>
            <a:off x="8077200" y="1557338"/>
            <a:ext cx="11151" cy="4788252"/>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854E947D-27AF-36D0-C226-D9EFA78127A7}"/>
              </a:ext>
            </a:extLst>
          </p:cNvPr>
          <p:cNvPicPr>
            <a:picLocks noChangeAspect="1"/>
          </p:cNvPicPr>
          <p:nvPr/>
        </p:nvPicPr>
        <p:blipFill>
          <a:blip r:embed="rId3"/>
          <a:stretch>
            <a:fillRect/>
          </a:stretch>
        </p:blipFill>
        <p:spPr>
          <a:xfrm>
            <a:off x="139143" y="1495457"/>
            <a:ext cx="3515216" cy="2353003"/>
          </a:xfrm>
          <a:prstGeom prst="rect">
            <a:avLst/>
          </a:prstGeom>
        </p:spPr>
      </p:pic>
      <p:pic>
        <p:nvPicPr>
          <p:cNvPr id="10" name="Picture 9">
            <a:extLst>
              <a:ext uri="{FF2B5EF4-FFF2-40B4-BE49-F238E27FC236}">
                <a16:creationId xmlns:a16="http://schemas.microsoft.com/office/drawing/2014/main" id="{082FB3B4-7561-CD05-0038-BA5362BB642A}"/>
              </a:ext>
            </a:extLst>
          </p:cNvPr>
          <p:cNvPicPr>
            <a:picLocks noChangeAspect="1"/>
          </p:cNvPicPr>
          <p:nvPr/>
        </p:nvPicPr>
        <p:blipFill>
          <a:blip r:embed="rId4"/>
          <a:stretch>
            <a:fillRect/>
          </a:stretch>
        </p:blipFill>
        <p:spPr>
          <a:xfrm>
            <a:off x="4225366" y="1557338"/>
            <a:ext cx="3477110" cy="2267266"/>
          </a:xfrm>
          <a:prstGeom prst="rect">
            <a:avLst/>
          </a:prstGeom>
        </p:spPr>
      </p:pic>
      <p:pic>
        <p:nvPicPr>
          <p:cNvPr id="15" name="Picture 14">
            <a:extLst>
              <a:ext uri="{FF2B5EF4-FFF2-40B4-BE49-F238E27FC236}">
                <a16:creationId xmlns:a16="http://schemas.microsoft.com/office/drawing/2014/main" id="{34BD717F-6221-577C-FB0B-022DC9F01700}"/>
              </a:ext>
            </a:extLst>
          </p:cNvPr>
          <p:cNvPicPr>
            <a:picLocks noChangeAspect="1"/>
          </p:cNvPicPr>
          <p:nvPr/>
        </p:nvPicPr>
        <p:blipFill>
          <a:blip r:embed="rId5"/>
          <a:stretch>
            <a:fillRect/>
          </a:stretch>
        </p:blipFill>
        <p:spPr>
          <a:xfrm>
            <a:off x="182011" y="4114570"/>
            <a:ext cx="3429479" cy="2534004"/>
          </a:xfrm>
          <a:prstGeom prst="rect">
            <a:avLst/>
          </a:prstGeom>
        </p:spPr>
      </p:pic>
      <p:pic>
        <p:nvPicPr>
          <p:cNvPr id="17" name="Picture 16">
            <a:extLst>
              <a:ext uri="{FF2B5EF4-FFF2-40B4-BE49-F238E27FC236}">
                <a16:creationId xmlns:a16="http://schemas.microsoft.com/office/drawing/2014/main" id="{E6D792F9-57A3-D539-1FCC-EFD7715E5AED}"/>
              </a:ext>
            </a:extLst>
          </p:cNvPr>
          <p:cNvPicPr>
            <a:picLocks noChangeAspect="1"/>
          </p:cNvPicPr>
          <p:nvPr/>
        </p:nvPicPr>
        <p:blipFill>
          <a:blip r:embed="rId6"/>
          <a:stretch>
            <a:fillRect/>
          </a:stretch>
        </p:blipFill>
        <p:spPr>
          <a:xfrm>
            <a:off x="4277760" y="4162202"/>
            <a:ext cx="3372321" cy="2419688"/>
          </a:xfrm>
          <a:prstGeom prst="rect">
            <a:avLst/>
          </a:prstGeom>
        </p:spPr>
      </p:pic>
      <p:sp>
        <p:nvSpPr>
          <p:cNvPr id="2" name="TextBox 1">
            <a:extLst>
              <a:ext uri="{FF2B5EF4-FFF2-40B4-BE49-F238E27FC236}">
                <a16:creationId xmlns:a16="http://schemas.microsoft.com/office/drawing/2014/main" id="{9FEB19F7-CDC8-6C5C-1FDD-90B36E432417}"/>
              </a:ext>
            </a:extLst>
          </p:cNvPr>
          <p:cNvSpPr txBox="1"/>
          <p:nvPr/>
        </p:nvSpPr>
        <p:spPr>
          <a:xfrm>
            <a:off x="8273483" y="2134640"/>
            <a:ext cx="3544975" cy="3477875"/>
          </a:xfrm>
          <a:prstGeom prst="rect">
            <a:avLst/>
          </a:prstGeom>
          <a:noFill/>
        </p:spPr>
        <p:txBody>
          <a:bodyPr wrap="square" lIns="91440" tIns="45720" rIns="91440" bIns="45720" rtlCol="0" anchor="t">
            <a:spAutoFit/>
          </a:bodyPr>
          <a:lstStyle/>
          <a:p>
            <a:pPr marL="285750" indent="-285750">
              <a:buFont typeface="Arial" panose="020B0604020202020204" pitchFamily="34" charset="0"/>
              <a:buChar char="•"/>
            </a:pPr>
            <a:r>
              <a:rPr lang="en-IN" sz="2000">
                <a:solidFill>
                  <a:schemeClr val="accent1">
                    <a:lumMod val="50000"/>
                  </a:schemeClr>
                </a:solidFill>
              </a:rPr>
              <a:t>Previous has the most values in the range of 0 - 2</a:t>
            </a:r>
          </a:p>
          <a:p>
            <a:pPr marL="285750" indent="-285750">
              <a:buFont typeface="Arial" panose="020B0604020202020204" pitchFamily="34" charset="0"/>
              <a:buChar char="•"/>
            </a:pPr>
            <a:endParaRPr lang="en-IN" sz="2000">
              <a:solidFill>
                <a:schemeClr val="accent1">
                  <a:lumMod val="50000"/>
                </a:schemeClr>
              </a:solidFill>
            </a:endParaRPr>
          </a:p>
          <a:p>
            <a:pPr marL="285750" indent="-285750">
              <a:buFont typeface="Arial" panose="020B0604020202020204" pitchFamily="34" charset="0"/>
              <a:buChar char="•"/>
            </a:pPr>
            <a:r>
              <a:rPr lang="en-IN" sz="2000">
                <a:solidFill>
                  <a:schemeClr val="accent1">
                    <a:lumMod val="50000"/>
                  </a:schemeClr>
                </a:solidFill>
              </a:rPr>
              <a:t>EMP_VAR_RATE and CONS_PRICE_IDX are distributed widely across the range</a:t>
            </a:r>
            <a:endParaRPr lang="en-IN" sz="2000">
              <a:solidFill>
                <a:schemeClr val="accent1">
                  <a:lumMod val="50000"/>
                </a:schemeClr>
              </a:solidFill>
              <a:cs typeface="Calibri"/>
            </a:endParaRPr>
          </a:p>
          <a:p>
            <a:pPr marL="285750" indent="-285750">
              <a:buFont typeface="Arial" panose="020B0604020202020204" pitchFamily="34" charset="0"/>
              <a:buChar char="•"/>
            </a:pPr>
            <a:endParaRPr lang="en-IN" sz="2000">
              <a:solidFill>
                <a:schemeClr val="accent1">
                  <a:lumMod val="50000"/>
                </a:schemeClr>
              </a:solidFill>
            </a:endParaRPr>
          </a:p>
          <a:p>
            <a:pPr marL="285750" indent="-285750">
              <a:buFont typeface="Arial" panose="020B0604020202020204" pitchFamily="34" charset="0"/>
              <a:buChar char="•"/>
            </a:pPr>
            <a:r>
              <a:rPr lang="en-IN" sz="2000">
                <a:solidFill>
                  <a:schemeClr val="accent1">
                    <a:lumMod val="50000"/>
                  </a:schemeClr>
                </a:solidFill>
              </a:rPr>
              <a:t>CONS_CONF_IDX has the most values in the range of -50 to -35</a:t>
            </a:r>
            <a:endParaRPr lang="en-IN" sz="2000">
              <a:solidFill>
                <a:schemeClr val="accent1">
                  <a:lumMod val="50000"/>
                </a:schemeClr>
              </a:solidFill>
              <a:cs typeface="Calibri"/>
            </a:endParaRPr>
          </a:p>
        </p:txBody>
      </p:sp>
    </p:spTree>
    <p:extLst>
      <p:ext uri="{BB962C8B-B14F-4D97-AF65-F5344CB8AC3E}">
        <p14:creationId xmlns:p14="http://schemas.microsoft.com/office/powerpoint/2010/main" val="26667739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E368E57B-D674-1420-2DCB-854352ECB8AD}"/>
              </a:ext>
            </a:extLst>
          </p:cNvPr>
          <p:cNvSpPr txBox="1">
            <a:spLocks/>
          </p:cNvSpPr>
          <p:nvPr/>
        </p:nvSpPr>
        <p:spPr>
          <a:xfrm>
            <a:off x="8077200" y="6492875"/>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                                             </a:t>
            </a:r>
            <a:r>
              <a:rPr lang="en-US" sz="1000" b="1">
                <a:solidFill>
                  <a:schemeClr val="bg1">
                    <a:lumMod val="50000"/>
                  </a:schemeClr>
                </a:solidFill>
                <a:latin typeface="Segoe UI" panose="020B0502040204020203" pitchFamily="34" charset="0"/>
                <a:cs typeface="Segoe UI" panose="020B0502040204020203" pitchFamily="34" charset="0"/>
              </a:rPr>
              <a:t>GO POKES | Mini Project Submission</a:t>
            </a:r>
            <a:endParaRPr lang="en-IN" b="1">
              <a:solidFill>
                <a:schemeClr val="bg1">
                  <a:lumMod val="50000"/>
                </a:schemeClr>
              </a:solidFill>
              <a:latin typeface="Segoe UI" panose="020B0502040204020203" pitchFamily="34" charset="0"/>
              <a:cs typeface="Segoe UI" panose="020B0502040204020203" pitchFamily="34" charset="0"/>
            </a:endParaRPr>
          </a:p>
        </p:txBody>
      </p:sp>
      <p:pic>
        <p:nvPicPr>
          <p:cNvPr id="4" name="Picture 6">
            <a:extLst>
              <a:ext uri="{FF2B5EF4-FFF2-40B4-BE49-F238E27FC236}">
                <a16:creationId xmlns:a16="http://schemas.microsoft.com/office/drawing/2014/main" id="{3752CE32-467A-4D29-4166-BABD51F358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58890" y="6593041"/>
            <a:ext cx="387273" cy="20138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6A541C32-9B36-9514-08B4-F0CBDDA0F117}"/>
              </a:ext>
            </a:extLst>
          </p:cNvPr>
          <p:cNvSpPr txBox="1"/>
          <p:nvPr/>
        </p:nvSpPr>
        <p:spPr>
          <a:xfrm>
            <a:off x="291557" y="208871"/>
            <a:ext cx="10868025" cy="1077218"/>
          </a:xfrm>
          <a:prstGeom prst="rect">
            <a:avLst/>
          </a:prstGeom>
          <a:noFill/>
        </p:spPr>
        <p:txBody>
          <a:bodyPr wrap="square" rtlCol="0">
            <a:spAutoFit/>
          </a:bodyPr>
          <a:lstStyle/>
          <a:p>
            <a:r>
              <a:rPr lang="en-IN" sz="3200">
                <a:solidFill>
                  <a:schemeClr val="accent2"/>
                </a:solidFill>
              </a:rPr>
              <a:t>Univariate Analysis - Distribution of Feature Columns – Euribor3m, </a:t>
            </a:r>
            <a:r>
              <a:rPr lang="en-IN" sz="3200" err="1">
                <a:solidFill>
                  <a:schemeClr val="accent2"/>
                </a:solidFill>
              </a:rPr>
              <a:t>nr_employed</a:t>
            </a:r>
            <a:endParaRPr lang="en-IN" sz="3200">
              <a:solidFill>
                <a:schemeClr val="accent2"/>
              </a:solidFill>
            </a:endParaRPr>
          </a:p>
        </p:txBody>
      </p:sp>
      <p:cxnSp>
        <p:nvCxnSpPr>
          <p:cNvPr id="14" name="Straight Connector 13">
            <a:extLst>
              <a:ext uri="{FF2B5EF4-FFF2-40B4-BE49-F238E27FC236}">
                <a16:creationId xmlns:a16="http://schemas.microsoft.com/office/drawing/2014/main" id="{07E0A52E-7E00-94F3-C2C2-1A7D26C6F887}"/>
              </a:ext>
            </a:extLst>
          </p:cNvPr>
          <p:cNvCxnSpPr>
            <a:cxnSpLocks/>
          </p:cNvCxnSpPr>
          <p:nvPr/>
        </p:nvCxnSpPr>
        <p:spPr>
          <a:xfrm>
            <a:off x="8077200" y="1557338"/>
            <a:ext cx="11151" cy="4788252"/>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C8C05F45-87ED-290D-9346-AE7544039AFF}"/>
              </a:ext>
            </a:extLst>
          </p:cNvPr>
          <p:cNvPicPr>
            <a:picLocks noChangeAspect="1"/>
          </p:cNvPicPr>
          <p:nvPr/>
        </p:nvPicPr>
        <p:blipFill>
          <a:blip r:embed="rId3"/>
          <a:stretch>
            <a:fillRect/>
          </a:stretch>
        </p:blipFill>
        <p:spPr>
          <a:xfrm>
            <a:off x="532901" y="2529432"/>
            <a:ext cx="3581900" cy="2200582"/>
          </a:xfrm>
          <a:prstGeom prst="rect">
            <a:avLst/>
          </a:prstGeom>
        </p:spPr>
      </p:pic>
      <p:pic>
        <p:nvPicPr>
          <p:cNvPr id="9" name="Picture 8">
            <a:extLst>
              <a:ext uri="{FF2B5EF4-FFF2-40B4-BE49-F238E27FC236}">
                <a16:creationId xmlns:a16="http://schemas.microsoft.com/office/drawing/2014/main" id="{33243907-9DB6-B2AD-F692-B954A16D4023}"/>
              </a:ext>
            </a:extLst>
          </p:cNvPr>
          <p:cNvPicPr>
            <a:picLocks noChangeAspect="1"/>
          </p:cNvPicPr>
          <p:nvPr/>
        </p:nvPicPr>
        <p:blipFill>
          <a:blip r:embed="rId4"/>
          <a:stretch>
            <a:fillRect/>
          </a:stretch>
        </p:blipFill>
        <p:spPr>
          <a:xfrm>
            <a:off x="4284373" y="2484829"/>
            <a:ext cx="3415620" cy="2367440"/>
          </a:xfrm>
          <a:prstGeom prst="rect">
            <a:avLst/>
          </a:prstGeom>
        </p:spPr>
      </p:pic>
      <p:sp>
        <p:nvSpPr>
          <p:cNvPr id="2" name="TextBox 1">
            <a:extLst>
              <a:ext uri="{FF2B5EF4-FFF2-40B4-BE49-F238E27FC236}">
                <a16:creationId xmlns:a16="http://schemas.microsoft.com/office/drawing/2014/main" id="{5781AF15-D2F0-7547-F8D7-33E192DA164E}"/>
              </a:ext>
            </a:extLst>
          </p:cNvPr>
          <p:cNvSpPr txBox="1"/>
          <p:nvPr/>
        </p:nvSpPr>
        <p:spPr>
          <a:xfrm>
            <a:off x="8273312" y="1989947"/>
            <a:ext cx="3544975" cy="2862322"/>
          </a:xfrm>
          <a:prstGeom prst="rect">
            <a:avLst/>
          </a:prstGeom>
          <a:noFill/>
        </p:spPr>
        <p:txBody>
          <a:bodyPr wrap="square" lIns="91440" tIns="45720" rIns="91440" bIns="45720" rtlCol="0" anchor="t">
            <a:spAutoFit/>
          </a:bodyPr>
          <a:lstStyle/>
          <a:p>
            <a:pPr marL="285750" indent="-285750">
              <a:buFont typeface="Arial" panose="020B0604020202020204" pitchFamily="34" charset="0"/>
              <a:buChar char="•"/>
            </a:pPr>
            <a:r>
              <a:rPr lang="en-IN" sz="2000">
                <a:solidFill>
                  <a:schemeClr val="accent1">
                    <a:lumMod val="50000"/>
                  </a:schemeClr>
                </a:solidFill>
              </a:rPr>
              <a:t>EURIBOR3M is left skewed with most observations having the value of 5.</a:t>
            </a:r>
          </a:p>
          <a:p>
            <a:pPr marL="285750" indent="-285750">
              <a:buFont typeface="Arial" panose="020B0604020202020204" pitchFamily="34" charset="0"/>
              <a:buChar char="•"/>
            </a:pPr>
            <a:endParaRPr lang="en-IN" sz="2000">
              <a:solidFill>
                <a:schemeClr val="accent1">
                  <a:lumMod val="50000"/>
                </a:schemeClr>
              </a:solidFill>
            </a:endParaRPr>
          </a:p>
          <a:p>
            <a:pPr marL="285750" indent="-285750">
              <a:buFont typeface="Arial" panose="020B0604020202020204" pitchFamily="34" charset="0"/>
              <a:buChar char="•"/>
            </a:pPr>
            <a:r>
              <a:rPr lang="en-IN" sz="2000">
                <a:solidFill>
                  <a:schemeClr val="accent1">
                    <a:lumMod val="50000"/>
                  </a:schemeClr>
                </a:solidFill>
              </a:rPr>
              <a:t>NR_EMPLOYED also has a left skewed distribution with a tail stretching to the left side of mean. Most values are present at ~ 5200.</a:t>
            </a:r>
            <a:endParaRPr lang="en-IN" sz="2000">
              <a:solidFill>
                <a:schemeClr val="accent1">
                  <a:lumMod val="50000"/>
                </a:schemeClr>
              </a:solidFill>
              <a:cs typeface="Calibri"/>
            </a:endParaRPr>
          </a:p>
        </p:txBody>
      </p:sp>
    </p:spTree>
    <p:extLst>
      <p:ext uri="{BB962C8B-B14F-4D97-AF65-F5344CB8AC3E}">
        <p14:creationId xmlns:p14="http://schemas.microsoft.com/office/powerpoint/2010/main" val="29620164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E368E57B-D674-1420-2DCB-854352ECB8AD}"/>
              </a:ext>
            </a:extLst>
          </p:cNvPr>
          <p:cNvSpPr txBox="1">
            <a:spLocks/>
          </p:cNvSpPr>
          <p:nvPr/>
        </p:nvSpPr>
        <p:spPr>
          <a:xfrm>
            <a:off x="8077200" y="6492875"/>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                                             </a:t>
            </a:r>
            <a:r>
              <a:rPr lang="en-US" sz="1000" b="1">
                <a:solidFill>
                  <a:schemeClr val="bg1">
                    <a:lumMod val="50000"/>
                  </a:schemeClr>
                </a:solidFill>
                <a:latin typeface="Segoe UI" panose="020B0502040204020203" pitchFamily="34" charset="0"/>
                <a:cs typeface="Segoe UI" panose="020B0502040204020203" pitchFamily="34" charset="0"/>
              </a:rPr>
              <a:t>GO POKES | Mini Project Submission</a:t>
            </a:r>
            <a:endParaRPr lang="en-IN" b="1">
              <a:solidFill>
                <a:schemeClr val="bg1">
                  <a:lumMod val="50000"/>
                </a:schemeClr>
              </a:solidFill>
              <a:latin typeface="Segoe UI" panose="020B0502040204020203" pitchFamily="34" charset="0"/>
              <a:cs typeface="Segoe UI" panose="020B0502040204020203" pitchFamily="34" charset="0"/>
            </a:endParaRPr>
          </a:p>
        </p:txBody>
      </p:sp>
      <p:pic>
        <p:nvPicPr>
          <p:cNvPr id="4" name="Picture 6">
            <a:extLst>
              <a:ext uri="{FF2B5EF4-FFF2-40B4-BE49-F238E27FC236}">
                <a16:creationId xmlns:a16="http://schemas.microsoft.com/office/drawing/2014/main" id="{3752CE32-467A-4D29-4166-BABD51F358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58890" y="6593041"/>
            <a:ext cx="387273" cy="20138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6A541C32-9B36-9514-08B4-F0CBDDA0F117}"/>
              </a:ext>
            </a:extLst>
          </p:cNvPr>
          <p:cNvSpPr txBox="1"/>
          <p:nvPr/>
        </p:nvSpPr>
        <p:spPr>
          <a:xfrm>
            <a:off x="291557" y="215822"/>
            <a:ext cx="10868025" cy="584775"/>
          </a:xfrm>
          <a:prstGeom prst="rect">
            <a:avLst/>
          </a:prstGeom>
          <a:noFill/>
        </p:spPr>
        <p:txBody>
          <a:bodyPr wrap="square" rtlCol="0">
            <a:spAutoFit/>
          </a:bodyPr>
          <a:lstStyle/>
          <a:p>
            <a:r>
              <a:rPr lang="en-IN" sz="3200">
                <a:solidFill>
                  <a:schemeClr val="accent2"/>
                </a:solidFill>
              </a:rPr>
              <a:t>Univariate Analysis - Distribution of Feature Columns – Job </a:t>
            </a:r>
          </a:p>
        </p:txBody>
      </p:sp>
      <p:pic>
        <p:nvPicPr>
          <p:cNvPr id="10" name="Picture 9">
            <a:extLst>
              <a:ext uri="{FF2B5EF4-FFF2-40B4-BE49-F238E27FC236}">
                <a16:creationId xmlns:a16="http://schemas.microsoft.com/office/drawing/2014/main" id="{DD530D05-8AA0-08BA-2066-3733CADF4401}"/>
              </a:ext>
            </a:extLst>
          </p:cNvPr>
          <p:cNvPicPr>
            <a:picLocks noChangeAspect="1"/>
          </p:cNvPicPr>
          <p:nvPr/>
        </p:nvPicPr>
        <p:blipFill>
          <a:blip r:embed="rId3"/>
          <a:stretch>
            <a:fillRect/>
          </a:stretch>
        </p:blipFill>
        <p:spPr>
          <a:xfrm>
            <a:off x="119330" y="1268403"/>
            <a:ext cx="9069175" cy="4453128"/>
          </a:xfrm>
          <a:prstGeom prst="rect">
            <a:avLst/>
          </a:prstGeom>
        </p:spPr>
      </p:pic>
      <p:cxnSp>
        <p:nvCxnSpPr>
          <p:cNvPr id="11" name="Straight Connector 10">
            <a:extLst>
              <a:ext uri="{FF2B5EF4-FFF2-40B4-BE49-F238E27FC236}">
                <a16:creationId xmlns:a16="http://schemas.microsoft.com/office/drawing/2014/main" id="{46E20352-38C5-A972-7829-FACD6D948907}"/>
              </a:ext>
            </a:extLst>
          </p:cNvPr>
          <p:cNvCxnSpPr>
            <a:cxnSpLocks/>
          </p:cNvCxnSpPr>
          <p:nvPr/>
        </p:nvCxnSpPr>
        <p:spPr>
          <a:xfrm>
            <a:off x="9188505" y="1268403"/>
            <a:ext cx="11151" cy="4788252"/>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2ECDD6A8-85A5-2F63-2A6B-96E3265E88FA}"/>
              </a:ext>
            </a:extLst>
          </p:cNvPr>
          <p:cNvSpPr txBox="1"/>
          <p:nvPr/>
        </p:nvSpPr>
        <p:spPr>
          <a:xfrm>
            <a:off x="9434160" y="2514435"/>
            <a:ext cx="2459397" cy="1938992"/>
          </a:xfrm>
          <a:prstGeom prst="rect">
            <a:avLst/>
          </a:prstGeom>
          <a:noFill/>
        </p:spPr>
        <p:txBody>
          <a:bodyPr wrap="square" lIns="91440" tIns="45720" rIns="91440" bIns="45720" rtlCol="0" anchor="t">
            <a:spAutoFit/>
          </a:bodyPr>
          <a:lstStyle/>
          <a:p>
            <a:r>
              <a:rPr lang="en-IN" sz="2000">
                <a:solidFill>
                  <a:schemeClr val="accent1">
                    <a:lumMod val="50000"/>
                  </a:schemeClr>
                </a:solidFill>
                <a:ea typeface="+mn-lt"/>
                <a:cs typeface="+mn-lt"/>
              </a:rPr>
              <a:t>In JOB feature,</a:t>
            </a:r>
            <a:r>
              <a:rPr lang="en-IN" sz="2000">
                <a:solidFill>
                  <a:schemeClr val="accent1">
                    <a:lumMod val="50000"/>
                  </a:schemeClr>
                </a:solidFill>
              </a:rPr>
              <a:t> the top three categories are:</a:t>
            </a:r>
            <a:endParaRPr lang="en-US">
              <a:solidFill>
                <a:schemeClr val="accent1">
                  <a:lumMod val="50000"/>
                </a:schemeClr>
              </a:solidFill>
            </a:endParaRPr>
          </a:p>
          <a:p>
            <a:pPr marL="285750" lvl="1" indent="-285750">
              <a:buFont typeface="Arial" panose="020B0604020202020204" pitchFamily="34" charset="0"/>
              <a:buChar char="•"/>
            </a:pPr>
            <a:r>
              <a:rPr lang="en-IN" sz="2000">
                <a:solidFill>
                  <a:schemeClr val="accent1">
                    <a:lumMod val="50000"/>
                  </a:schemeClr>
                </a:solidFill>
              </a:rPr>
              <a:t>Admin.</a:t>
            </a:r>
            <a:endParaRPr lang="en-IN" sz="2000">
              <a:solidFill>
                <a:schemeClr val="accent1">
                  <a:lumMod val="50000"/>
                </a:schemeClr>
              </a:solidFill>
              <a:cs typeface="Calibri"/>
            </a:endParaRPr>
          </a:p>
          <a:p>
            <a:pPr marL="285750" lvl="1" indent="-285750">
              <a:buFont typeface="Arial" panose="020B0604020202020204" pitchFamily="34" charset="0"/>
              <a:buChar char="•"/>
            </a:pPr>
            <a:r>
              <a:rPr lang="en-IN" sz="2000">
                <a:solidFill>
                  <a:schemeClr val="accent1">
                    <a:lumMod val="50000"/>
                  </a:schemeClr>
                </a:solidFill>
              </a:rPr>
              <a:t>Blue-Collar</a:t>
            </a:r>
            <a:endParaRPr lang="en-IN" sz="2000">
              <a:solidFill>
                <a:schemeClr val="accent1">
                  <a:lumMod val="50000"/>
                </a:schemeClr>
              </a:solidFill>
              <a:cs typeface="Calibri"/>
            </a:endParaRPr>
          </a:p>
          <a:p>
            <a:pPr marL="285750" lvl="1" indent="-285750">
              <a:buFont typeface="Arial" panose="020B0604020202020204" pitchFamily="34" charset="0"/>
              <a:buChar char="•"/>
            </a:pPr>
            <a:r>
              <a:rPr lang="en-IN" sz="2000">
                <a:solidFill>
                  <a:schemeClr val="accent1">
                    <a:lumMod val="50000"/>
                  </a:schemeClr>
                </a:solidFill>
              </a:rPr>
              <a:t>Technician</a:t>
            </a:r>
            <a:endParaRPr lang="en-IN" sz="2000">
              <a:solidFill>
                <a:schemeClr val="accent1">
                  <a:lumMod val="50000"/>
                </a:schemeClr>
              </a:solidFill>
              <a:cs typeface="Calibri"/>
            </a:endParaRPr>
          </a:p>
        </p:txBody>
      </p:sp>
    </p:spTree>
    <p:extLst>
      <p:ext uri="{BB962C8B-B14F-4D97-AF65-F5344CB8AC3E}">
        <p14:creationId xmlns:p14="http://schemas.microsoft.com/office/powerpoint/2010/main" val="289422574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1536</Words>
  <Application>Microsoft Office PowerPoint</Application>
  <PresentationFormat>Widescreen</PresentationFormat>
  <Paragraphs>267</Paragraphs>
  <Slides>28</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28</vt:i4>
      </vt:variant>
    </vt:vector>
  </HeadingPairs>
  <TitlesOfParts>
    <vt:vector size="33" baseType="lpstr">
      <vt:lpstr>Arial</vt:lpstr>
      <vt:lpstr>Calibri</vt:lpstr>
      <vt:lpstr>Calibri Light</vt:lpstr>
      <vt:lpstr>Segoe UI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Kotamraju, Srinivas</dc:creator>
  <cp:lastModifiedBy>Kotamraju, Srinivas</cp:lastModifiedBy>
  <cp:revision>1</cp:revision>
  <dcterms:created xsi:type="dcterms:W3CDTF">2022-11-11T06:18:58Z</dcterms:created>
  <dcterms:modified xsi:type="dcterms:W3CDTF">2022-11-17T05:45:49Z</dcterms:modified>
</cp:coreProperties>
</file>